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67" r:id="rId6"/>
    <p:sldId id="273" r:id="rId7"/>
    <p:sldId id="269" r:id="rId8"/>
    <p:sldId id="274" r:id="rId9"/>
    <p:sldId id="270" r:id="rId10"/>
    <p:sldId id="271" r:id="rId11"/>
    <p:sldId id="257" r:id="rId12"/>
    <p:sldId id="272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93" d="100"/>
          <a:sy n="93" d="100"/>
        </p:scale>
        <p:origin x="116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52AC3-FEBA-49DC-8B69-AC4434E82079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7E5CF-FF52-4808-B401-667856F85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01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79ECE-5F31-4C6F-88CF-264E3520D38A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49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5B583-D76B-4B12-B5A1-AB9730D10EA3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37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1285-26AD-454F-8CF2-CCA042C482B6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92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FEAE3-6FB1-4E9C-B1A1-B23D866D92FA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98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0B30-9FC3-44B6-97BA-85B8D7C96E15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9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A95A-A4F5-4709-8BFA-10E14BBCD40E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26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A364-2144-4311-8DA3-B6F8A8F933D2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0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23D1-FD65-419D-9310-074B966BB7A9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9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056D-F2A4-4C95-8F4C-AA47C715E405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24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FC864-09CA-4EB4-9CBF-A070EA3269C2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28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9DC5-B943-4148-A3CD-E213D416C303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8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6CE2-8970-41CB-9295-8730911E9283}" type="datetime1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01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4480" y="332656"/>
            <a:ext cx="8388000" cy="4248471"/>
          </a:xfrm>
        </p:spPr>
        <p:txBody>
          <a:bodyPr>
            <a:noAutofit/>
          </a:bodyPr>
          <a:lstStyle/>
          <a:p>
            <a:r>
              <a:rPr kumimoji="1" lang="ja-JP" altLang="en-US" sz="8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月齢が</a:t>
            </a:r>
            <a:r>
              <a:rPr kumimoji="1" lang="ja-JP" altLang="en-US" sz="80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計算</a:t>
            </a:r>
            <a:r>
              <a:rPr kumimoji="1" lang="ja-JP" altLang="en-US" sz="8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</a:t>
            </a:r>
            <a:br>
              <a:rPr kumimoji="1" lang="en-US" altLang="ja-JP" sz="8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sz="8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わかる！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987824" y="4822304"/>
            <a:ext cx="5688632" cy="1270992"/>
          </a:xfrm>
        </p:spPr>
        <p:txBody>
          <a:bodyPr>
            <a:noAutofit/>
          </a:bodyPr>
          <a:lstStyle/>
          <a:p>
            <a:pPr algn="l"/>
            <a:r>
              <a:rPr lang="ja-JP" altLang="en-US" sz="3600" b="1" dirty="0">
                <a:ln w="6350">
                  <a:solidFill>
                    <a:srgbClr val="0070C0"/>
                  </a:solidFill>
                </a:ln>
                <a:solidFill>
                  <a:srgbClr val="FFC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府中市立 府中第八 中学校</a:t>
            </a:r>
            <a:endParaRPr kumimoji="1" lang="en-US" altLang="ja-JP" sz="3600" b="1" dirty="0">
              <a:ln w="6350">
                <a:solidFill>
                  <a:srgbClr val="0070C0"/>
                </a:solidFill>
              </a:ln>
              <a:solidFill>
                <a:srgbClr val="FFC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3600" b="1" dirty="0">
                <a:ln w="6350">
                  <a:solidFill>
                    <a:srgbClr val="0070C0"/>
                  </a:solidFill>
                </a:ln>
                <a:solidFill>
                  <a:srgbClr val="FFC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岸 正太郎</a:t>
            </a:r>
            <a:endParaRPr kumimoji="1" lang="ja-JP" altLang="en-US" sz="3600" b="1" dirty="0">
              <a:ln w="6350">
                <a:solidFill>
                  <a:srgbClr val="0070C0"/>
                </a:solidFill>
              </a:ln>
              <a:solidFill>
                <a:srgbClr val="FFC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C89B814D-296B-5778-58F4-A8D8F26B985B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9C9CBFD-0DFE-BC20-F508-AB3313DB5305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86D97E1-F989-381F-8B62-1528DF92D4A8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550FC7F-132F-F121-B929-5DC3918EC36F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43C22D4-C03F-BB5D-925A-BDE94F1EF298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C5BEB31-CABB-B057-573F-C536E7925DEE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20ABFC52-EAE3-DCA0-25A5-5E069527F69B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0DED9545-A0F2-1445-A13B-EDBA4A739B02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AF3E78E9-CAE9-EDB7-BE8E-E42E1826CA8C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D57957E3-92F5-4843-77C8-13EFE5CCF20B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1E8ED15B-C0EA-070F-2446-DF1BB85CD7B9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7550834-ADC7-6A29-A62B-AAF9FA809DE0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937207A3-66C0-A5E1-77EE-D99AE0AE68E4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2613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1656184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検証</a:t>
            </a:r>
            <a:r>
              <a:rPr kumimoji="1"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「菜の花や 月は東に 日は西に」</a:t>
            </a:r>
            <a:br>
              <a:rPr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endParaRPr kumimoji="1" lang="ja-JP" altLang="en-US" sz="54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CA4FAA6-B65B-CB5B-B3DB-A82936DF1EAE}"/>
              </a:ext>
            </a:extLst>
          </p:cNvPr>
          <p:cNvSpPr txBox="1">
            <a:spLocks/>
          </p:cNvSpPr>
          <p:nvPr/>
        </p:nvSpPr>
        <p:spPr>
          <a:xfrm>
            <a:off x="378000" y="2132856"/>
            <a:ext cx="8424936" cy="36724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月齢＝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1.25(</a:t>
            </a:r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時刻ー月の時刻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l"/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＝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1.25(</a:t>
            </a:r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18 </a:t>
            </a:r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ー     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6     )</a:t>
            </a:r>
          </a:p>
          <a:p>
            <a:pPr algn="l"/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＝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</a:p>
          <a:p>
            <a:pPr algn="l"/>
            <a:endParaRPr lang="en-US" altLang="ja-JP" sz="48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</a:t>
            </a:r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4800" b="1" u="sng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Ans.15</a:t>
            </a:r>
            <a:r>
              <a:rPr lang="ja-JP" altLang="en-US" sz="4800" b="1" u="sng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lang="en-US" altLang="ja-JP" sz="4800" b="1" u="sng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4800" b="1" u="sng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満月</a:t>
            </a:r>
            <a:r>
              <a:rPr lang="en-US" altLang="ja-JP" sz="4800" b="1" u="sng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21708ED-F558-89F7-9982-ABBF7F3E4011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0E9679F1-1312-D2C0-6A3E-26C3DF8CF617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9F898F09-E2F0-A666-2385-9D8E322906C0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3F4D0EEE-2B87-08AC-6D99-8902C02A6146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8D86CA6-FE1E-C5FE-2CB2-C8A0B249722D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BAD6C0F-6212-A718-CB09-4444703A25B0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AE88ABC1-D5B6-9A3D-CB95-D95692C8753D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1B392C41-CAE8-A279-9AB5-5E030E03E9EA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F26CBF0-B91D-8D74-ED5A-FF2A65149C94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4F59577-041B-25F0-2974-525D18709CC3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228695D-4F17-1CFD-986C-22911A47B5D4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3146113C-EFCB-8EA4-A742-648EE85661C1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8DAF8BD4-4E5A-BD9D-5CC4-B16943DC484E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4882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516" y="1196752"/>
            <a:ext cx="8712968" cy="3240360"/>
          </a:xfrm>
        </p:spPr>
        <p:txBody>
          <a:bodyPr>
            <a:normAutofit/>
          </a:bodyPr>
          <a:lstStyle/>
          <a:p>
            <a:r>
              <a:rPr lang="ja-JP" altLang="en-US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時刻・月の方角・月齢のうち</a:t>
            </a:r>
            <a:endParaRPr lang="en-US" altLang="ja-JP" sz="4400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buNone/>
            </a:pPr>
            <a:r>
              <a:rPr lang="ja-JP" altLang="en-US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２つの情報から</a:t>
            </a:r>
            <a:endParaRPr lang="en-US" altLang="ja-JP" sz="4400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buNone/>
            </a:pPr>
            <a:r>
              <a:rPr lang="ja-JP" altLang="en-US" sz="44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4400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	</a:t>
            </a:r>
            <a:r>
              <a:rPr lang="ja-JP" altLang="en-US" sz="4400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計算で考察</a:t>
            </a:r>
            <a:r>
              <a:rPr lang="ja-JP" altLang="en-US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できる。</a:t>
            </a:r>
            <a:endParaRPr lang="en-US" altLang="ja-JP" sz="4400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buNone/>
            </a:pPr>
            <a:r>
              <a:rPr lang="en-US" altLang="ja-JP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</a:t>
            </a:r>
            <a:r>
              <a:rPr lang="ja-JP" altLang="en-US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→ 歌詞・絵画・漫画　</a:t>
            </a:r>
            <a:r>
              <a:rPr lang="en-US" altLang="ja-JP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etc.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960AF03-89C8-1B73-C4FC-98E649FB6A9B}"/>
              </a:ext>
            </a:extLst>
          </p:cNvPr>
          <p:cNvSpPr txBox="1">
            <a:spLocks/>
          </p:cNvSpPr>
          <p:nvPr/>
        </p:nvSpPr>
        <p:spPr>
          <a:xfrm>
            <a:off x="378000" y="116632"/>
            <a:ext cx="8658496" cy="864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期待される成果と課題</a:t>
            </a: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5FF13A5-6F95-7F71-4E83-FAFADDA7F703}"/>
              </a:ext>
            </a:extLst>
          </p:cNvPr>
          <p:cNvSpPr txBox="1">
            <a:spLocks/>
          </p:cNvSpPr>
          <p:nvPr/>
        </p:nvSpPr>
        <p:spPr>
          <a:xfrm>
            <a:off x="215516" y="4437112"/>
            <a:ext cx="8712968" cy="1575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「空間的な視点」の見方が</a:t>
            </a:r>
            <a:endParaRPr lang="en-US" altLang="ja-JP" sz="4400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	</a:t>
            </a:r>
            <a:r>
              <a:rPr lang="ja-JP" altLang="en-US" sz="44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</a:t>
            </a:r>
            <a:r>
              <a:rPr lang="ja-JP" altLang="en-US" sz="4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育たない？</a:t>
            </a:r>
            <a:endParaRPr lang="en-US" altLang="ja-JP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4358BF24-2651-1467-AA6F-621E0C076E76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8EB859B-A52D-EA3C-9E14-0B6B7D7B5FF9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B2185F76-397D-1246-F225-D7FDD45E858E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42CCD04-2ABD-812E-B7B3-8F5150B4ABAB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61088DC-1221-446A-25C5-8D4FCC7DC282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6715F85D-9FAC-B7D4-5B89-22AE508D3047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3E1AE7BF-576C-379B-CE29-0D8940218649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D2AEE53B-55A8-68F9-EB00-0C79CC68A0BE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D31F98DB-EDAA-408C-AB50-2B408AA51828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6F5AA0B9-EC06-1111-02A3-56959B25E4A2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843FC0A4-BC12-94F9-CFC0-090AA731E136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F58179D-A19C-A586-6DEC-20ACF9A43A88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30E4A11C-8EFF-4877-E6AD-058A9A21781F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6237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2736304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余談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sz="4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年月日から月齢を求める月齢方程式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CA4FAA6-B65B-CB5B-B3DB-A82936DF1EAE}"/>
              </a:ext>
            </a:extLst>
          </p:cNvPr>
          <p:cNvSpPr txBox="1">
            <a:spLocks/>
          </p:cNvSpPr>
          <p:nvPr/>
        </p:nvSpPr>
        <p:spPr>
          <a:xfrm>
            <a:off x="341064" y="1916832"/>
            <a:ext cx="8424936" cy="439248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Y</a:t>
            </a:r>
            <a:r>
              <a:rPr lang="ja-JP" altLang="en-US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en-US" altLang="ja-JP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M</a:t>
            </a:r>
            <a:r>
              <a:rPr lang="ja-JP" altLang="en-US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D</a:t>
            </a:r>
            <a:r>
              <a:rPr lang="ja-JP" altLang="en-US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日の月齢 </a:t>
            </a:r>
            <a:endParaRPr lang="en-US" altLang="ja-JP" sz="3200" b="1" dirty="0">
              <a:ln w="19050">
                <a:solidFill>
                  <a:schemeClr val="bg1"/>
                </a:solidFill>
              </a:ln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sz="32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= {[(Y-2009)%19]×11+M+D}%30</a:t>
            </a:r>
          </a:p>
          <a:p>
            <a:pPr algn="l"/>
            <a:endParaRPr lang="en-US" altLang="ja-JP" sz="32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endParaRPr lang="en-US" altLang="ja-JP" sz="32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%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」は剰余を表す。</a:t>
            </a:r>
            <a:endParaRPr lang="en-US" altLang="ja-JP" sz="28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月と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月は最後に「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+2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」をする。</a:t>
            </a:r>
            <a:endParaRPr lang="en-US" altLang="ja-JP" sz="28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　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2024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年は「月＋日＋</a:t>
            </a:r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</a:t>
            </a:r>
            <a:endParaRPr lang="en-US" altLang="ja-JP" sz="28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endParaRPr lang="en-US" altLang="ja-JP" sz="28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en-US" altLang="ja-JP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「こよみのページ」</a:t>
            </a:r>
            <a:r>
              <a:rPr lang="en-US" altLang="ja-JP" sz="2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http://www.koyomi8.com/</a:t>
            </a:r>
            <a:endParaRPr lang="en-US" altLang="ja-JP" sz="28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C4A8CFD-4094-1F33-C15B-4D1DF5F18B2F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  <a:solidFill>
            <a:schemeClr val="tx1"/>
          </a:solidFill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C263A66-65A4-A187-F46F-6A956D7AF975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02B37C8C-3FD0-6C83-F167-99E661080FB7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451BE2A-AA0F-8E40-612A-D48B5E916FBA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C301C290-3446-414B-C6BF-BEA9B597FF2D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E21E1A4C-2D76-B897-B16B-CBBF30F11DA5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003970C-7E3A-A368-E88C-8B899EB75B1B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75DCD7B-9106-DA38-E07D-AFE0322E7DC6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F0A11210-27E5-DEB6-6543-97EC2777ECEA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951F769D-28DA-5914-9088-BA2C2AC1B805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95316664-8A08-D62C-545F-08393EF95FD5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A2565397-4458-D61C-8F2C-E35E7B9CA8EF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AFB1214-CE23-B14C-B4D2-2196EFB86EB2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2925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1944216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問題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次のときの月齢は何日？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82E8F6D-7FBD-8D9E-DBD5-90BB6F7DAA9B}"/>
              </a:ext>
            </a:extLst>
          </p:cNvPr>
          <p:cNvSpPr txBox="1">
            <a:spLocks/>
          </p:cNvSpPr>
          <p:nvPr/>
        </p:nvSpPr>
        <p:spPr>
          <a:xfrm>
            <a:off x="360464" y="2420888"/>
            <a:ext cx="8388000" cy="34656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「菜の花や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月は東に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		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日は西に」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			</a:t>
            </a:r>
            <a:r>
              <a:rPr lang="zh-TW" altLang="en-US" sz="40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（与謝野蕪村）</a:t>
            </a:r>
            <a:endParaRPr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7C8BA0F-F737-67AA-A9B6-CE63AB6C30CF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31C41E3-CA98-87AF-B7D2-C7348743D5E7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31A2122-57E5-5B21-11A0-BD840E0E0B97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6A13A89-5FD7-CBF7-96A9-DCB3C631BA1A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A1907C7A-7BFD-8BF7-BAE2-DE3CD65C4BD9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AD98C20-04E6-455E-5FDA-F71AB285835A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C0F8BB7-DCFA-3E72-05CF-BE65FD63742B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A90A178-3B91-555D-73CF-23FFE7338781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0043F07-29F8-877A-D738-956E0B19D35E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C94E03EF-11E4-388D-EC7D-9632FACAC533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456B0665-4158-8925-176A-A4CFA709ECCF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3530887A-6500-AA84-AB86-E225C78ED69B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5B0F962-FFD0-16E5-A4B2-A635023920B4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2952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5F5AE65-76C9-2172-8257-D7A69F5F2E3D}"/>
              </a:ext>
            </a:extLst>
          </p:cNvPr>
          <p:cNvGrpSpPr/>
          <p:nvPr/>
        </p:nvGrpSpPr>
        <p:grpSpPr>
          <a:xfrm>
            <a:off x="1203652" y="1844824"/>
            <a:ext cx="6680716" cy="6476833"/>
            <a:chOff x="1203652" y="1844824"/>
            <a:chExt cx="6680716" cy="6476833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39E81637-8BDC-29CC-F721-08A858ACB1F5}"/>
                </a:ext>
              </a:extLst>
            </p:cNvPr>
            <p:cNvSpPr/>
            <p:nvPr/>
          </p:nvSpPr>
          <p:spPr>
            <a:xfrm>
              <a:off x="1203653" y="1844824"/>
              <a:ext cx="6680715" cy="44644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弦 34">
              <a:extLst>
                <a:ext uri="{FF2B5EF4-FFF2-40B4-BE49-F238E27FC236}">
                  <a16:creationId xmlns:a16="http://schemas.microsoft.com/office/drawing/2014/main" id="{7302B55C-2F71-FD5A-931F-48F0746EF916}"/>
                </a:ext>
              </a:extLst>
            </p:cNvPr>
            <p:cNvSpPr/>
            <p:nvPr/>
          </p:nvSpPr>
          <p:spPr>
            <a:xfrm rot="5400000">
              <a:off x="1305593" y="1742883"/>
              <a:ext cx="6476833" cy="6680715"/>
            </a:xfrm>
            <a:prstGeom prst="chord">
              <a:avLst>
                <a:gd name="adj1" fmla="val 5396952"/>
                <a:gd name="adj2" fmla="val 1620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楕円 35">
              <a:extLst>
                <a:ext uri="{FF2B5EF4-FFF2-40B4-BE49-F238E27FC236}">
                  <a16:creationId xmlns:a16="http://schemas.microsoft.com/office/drawing/2014/main" id="{5F996103-CC3F-A624-5D0C-DD40E518B115}"/>
                </a:ext>
              </a:extLst>
            </p:cNvPr>
            <p:cNvSpPr/>
            <p:nvPr/>
          </p:nvSpPr>
          <p:spPr>
            <a:xfrm>
              <a:off x="1285679" y="4422800"/>
              <a:ext cx="540000" cy="540000"/>
            </a:xfrm>
            <a:prstGeom prst="ellipse">
              <a:avLst/>
            </a:prstGeom>
            <a:solidFill>
              <a:srgbClr val="FFFF00"/>
            </a:solidFill>
            <a:ln w="12700"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7" name="太陽 36">
              <a:extLst>
                <a:ext uri="{FF2B5EF4-FFF2-40B4-BE49-F238E27FC236}">
                  <a16:creationId xmlns:a16="http://schemas.microsoft.com/office/drawing/2014/main" id="{009BDF12-51B9-9198-CB75-2B5D826EE191}"/>
                </a:ext>
              </a:extLst>
            </p:cNvPr>
            <p:cNvSpPr/>
            <p:nvPr/>
          </p:nvSpPr>
          <p:spPr>
            <a:xfrm>
              <a:off x="7092280" y="4332800"/>
              <a:ext cx="720000" cy="720000"/>
            </a:xfrm>
            <a:prstGeom prst="sun">
              <a:avLst/>
            </a:prstGeom>
            <a:solidFill>
              <a:srgbClr val="FF0000"/>
            </a:solidFill>
            <a:ln w="127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400" dirty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pic>
          <p:nvPicPr>
            <p:cNvPr id="38" name="Picture 2">
              <a:extLst>
                <a:ext uri="{FF2B5EF4-FFF2-40B4-BE49-F238E27FC236}">
                  <a16:creationId xmlns:a16="http://schemas.microsoft.com/office/drawing/2014/main" id="{C2545724-DB95-0D5D-016C-A3A92069D40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-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028"/>
            <a:stretch/>
          </p:blipFill>
          <p:spPr bwMode="auto">
            <a:xfrm>
              <a:off x="1955766" y="4645124"/>
              <a:ext cx="2588243" cy="448144"/>
            </a:xfrm>
            <a:prstGeom prst="roundRect">
              <a:avLst>
                <a:gd name="adj" fmla="val 43156"/>
              </a:avLst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2">
              <a:extLst>
                <a:ext uri="{FF2B5EF4-FFF2-40B4-BE49-F238E27FC236}">
                  <a16:creationId xmlns:a16="http://schemas.microsoft.com/office/drawing/2014/main" id="{8D0BC27B-A71B-95FE-3462-3474C48200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brightnessContrast bright="-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4028"/>
            <a:stretch/>
          </p:blipFill>
          <p:spPr bwMode="auto">
            <a:xfrm>
              <a:off x="4499992" y="4645124"/>
              <a:ext cx="2588243" cy="448144"/>
            </a:xfrm>
            <a:prstGeom prst="roundRect">
              <a:avLst>
                <a:gd name="adj" fmla="val 43156"/>
              </a:avLst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B418D8C4-8FAF-450D-9D9C-08F34B54B6C3}"/>
                </a:ext>
              </a:extLst>
            </p:cNvPr>
            <p:cNvSpPr txBox="1"/>
            <p:nvPr/>
          </p:nvSpPr>
          <p:spPr>
            <a:xfrm>
              <a:off x="1269211" y="5138028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東</a:t>
              </a:r>
              <a:endParaRPr kumimoji="1" lang="ja-JP" altLang="en-US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F79936EE-9A8A-C2D0-55E3-57B2933139B6}"/>
                </a:ext>
              </a:extLst>
            </p:cNvPr>
            <p:cNvSpPr txBox="1"/>
            <p:nvPr/>
          </p:nvSpPr>
          <p:spPr>
            <a:xfrm>
              <a:off x="7235456" y="5138028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西</a:t>
              </a:r>
              <a:endParaRPr kumimoji="1" lang="ja-JP" altLang="en-US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9245EA49-BACF-444C-DCEA-63D58B2F6A45}"/>
                </a:ext>
              </a:extLst>
            </p:cNvPr>
            <p:cNvSpPr txBox="1"/>
            <p:nvPr/>
          </p:nvSpPr>
          <p:spPr>
            <a:xfrm>
              <a:off x="4291981" y="5138027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200" dirty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南</a:t>
              </a:r>
              <a:endParaRPr kumimoji="1" lang="ja-JP" altLang="en-US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2D8B353-D2BD-9C80-08B0-3A26D7C2BC4B}"/>
              </a:ext>
            </a:extLst>
          </p:cNvPr>
          <p:cNvGrpSpPr/>
          <p:nvPr/>
        </p:nvGrpSpPr>
        <p:grpSpPr>
          <a:xfrm>
            <a:off x="1203653" y="1844824"/>
            <a:ext cx="6680715" cy="4464496"/>
            <a:chOff x="1203653" y="2204864"/>
            <a:chExt cx="6680715" cy="4464496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84ECE7A7-E40C-7ED7-8E0E-8D16C68319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5646"/>
            <a:stretch/>
          </p:blipFill>
          <p:spPr>
            <a:xfrm>
              <a:off x="1203653" y="2204864"/>
              <a:ext cx="6680715" cy="4464496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EDF1674D-BF2B-A99B-FAA6-5A609B34B05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64"/>
            <a:stretch/>
          </p:blipFill>
          <p:spPr>
            <a:xfrm>
              <a:off x="5444480" y="2204864"/>
              <a:ext cx="2168624" cy="4464496"/>
            </a:xfrm>
            <a:prstGeom prst="rect">
              <a:avLst/>
            </a:prstGeom>
          </p:spPr>
        </p:pic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586488" cy="1800200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解説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夕方に東の空に見える月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A8E065A-B8F2-9004-EF66-FCF9B4BE0A97}"/>
              </a:ext>
            </a:extLst>
          </p:cNvPr>
          <p:cNvCxnSpPr/>
          <p:nvPr/>
        </p:nvCxnSpPr>
        <p:spPr>
          <a:xfrm flipH="1">
            <a:off x="2483768" y="3933056"/>
            <a:ext cx="792000" cy="0"/>
          </a:xfrm>
          <a:prstGeom prst="straightConnector1">
            <a:avLst/>
          </a:prstGeom>
          <a:ln w="76200" cap="flat"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F248DD9-8F6B-78B4-B2E9-9FF97ACD9025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A265B40-2E7E-05C4-C03B-FFA588987041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A308F416-4B05-452B-2ADD-A2C820168D50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04593379-E756-C218-D8D7-5553BE54F240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775AB0AC-6E95-432D-714D-9B2298B09FFD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29EBE92-424B-80A3-EA74-65F3CFB42064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87D43178-0AA5-50B9-06EE-B4C952C7F9F9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DAAC432D-C2D8-06A7-3441-DED017A83602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1106D8E3-BAAF-3CD8-1918-4D76103365D3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DDC64CA-35C5-98D2-4C07-AF606FF22160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796E1E0-B2A3-136F-6BFD-EA3EFC2C5BFD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EBDF098F-001A-810E-53D7-D89CD37A5C94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5A55C813-680B-E48E-2FCC-BAD298F2E8AE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9900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2808312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課題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解説を理解するには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空間認識能力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」が必要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62B75D55-A4EF-A638-05C4-3A2D1696C2FD}"/>
              </a:ext>
            </a:extLst>
          </p:cNvPr>
          <p:cNvSpPr txBox="1">
            <a:spLocks/>
          </p:cNvSpPr>
          <p:nvPr/>
        </p:nvSpPr>
        <p:spPr>
          <a:xfrm>
            <a:off x="611560" y="3717032"/>
            <a:ext cx="7578376" cy="17198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→ 他の方法で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	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理解できないか？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49FE750-7096-2FD5-5E56-ED425B08E798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3C13F365-9A7C-2E35-A4D9-7FED675E5257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72162EC-C484-12A7-05A3-69FF511C2527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A477A685-324B-C858-0B63-6DA5F1856602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9047636-CB93-EFF1-1F16-9E5771EE4C04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2C9E5A7-8A61-D605-D8E9-4F6A3782E450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A16C2A13-D5D0-6293-1258-302DDE2F4F0D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FBC5664E-E81C-1994-2341-8051A47E152C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BA21E1D-05F6-2567-A7AC-A7B2F63EB0F4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5B57964F-B71A-C4AB-E6E1-E3081027C33B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32EEA32C-8850-69BA-A7D9-230F4414EC7A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74ADE3BA-43C0-4BD9-C286-F878BC7DBC6E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04831F5-73F5-D9DB-D421-6794630B1C26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8439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2664296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提案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公式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をつくって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計算で求めさせる。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CAA1113-E35E-1737-C7DA-8AE01639DDB2}"/>
              </a:ext>
            </a:extLst>
          </p:cNvPr>
          <p:cNvSpPr txBox="1">
            <a:spLocks/>
          </p:cNvSpPr>
          <p:nvPr/>
        </p:nvSpPr>
        <p:spPr>
          <a:xfrm>
            <a:off x="683568" y="3501008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96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図形</a:t>
            </a:r>
            <a:r>
              <a:rPr lang="ja-JP" altLang="en-US" sz="96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→ </a:t>
            </a:r>
            <a:r>
              <a:rPr lang="ja-JP" altLang="en-US" sz="96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数量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6916D4E-9E74-D947-F02C-B86428211B87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DD7D8BE-90D7-6541-2DAC-00FCB88D0B7D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4F47A7E4-60DE-02C6-1419-0CD92C849411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C391002-92F1-8E43-7AC6-088CB64D0FF7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9B2D18B-5E20-CCA1-2331-6B519578A2B7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B917043-3E68-C211-CA04-E383112ACA14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D506F5E6-52F2-A152-69D0-226F13EFC48D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854AE4BE-D6C2-DD62-940C-B19C44A292A2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87BEEDA7-0DC0-863B-A867-7570999C25F3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B28773D4-DF4C-D805-0D78-EC08A56F7EA3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B24A59D-A971-BF70-7B20-D084867986FC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88212222-CC90-5BC7-7670-A76A642C1BD5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FF4A3C4E-BA3E-2846-BA3A-CFB5B1AA9C06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6037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3D4F8D04-0BA0-F0D4-F6B1-57C131615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EA9B2-075A-0DEE-8132-A530028E2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2664296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計算１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月齢は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	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太陽と月の</a:t>
            </a:r>
            <a:r>
              <a:rPr lang="ja-JP" altLang="en-US" sz="54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離角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と同等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3E275AC-EE7B-5939-877E-D18151B13828}"/>
              </a:ext>
            </a:extLst>
          </p:cNvPr>
          <p:cNvGrpSpPr/>
          <p:nvPr/>
        </p:nvGrpSpPr>
        <p:grpSpPr>
          <a:xfrm>
            <a:off x="358342" y="2996952"/>
            <a:ext cx="8246106" cy="1584176"/>
            <a:chOff x="358342" y="3356992"/>
            <a:chExt cx="8246106" cy="1584176"/>
          </a:xfrm>
        </p:grpSpPr>
        <p:sp>
          <p:nvSpPr>
            <p:cNvPr id="4" name="タイトル 1">
              <a:extLst>
                <a:ext uri="{FF2B5EF4-FFF2-40B4-BE49-F238E27FC236}">
                  <a16:creationId xmlns:a16="http://schemas.microsoft.com/office/drawing/2014/main" id="{4D33FB1C-F7FD-0237-1DD6-56557384B5AC}"/>
                </a:ext>
              </a:extLst>
            </p:cNvPr>
            <p:cNvSpPr txBox="1">
              <a:spLocks/>
            </p:cNvSpPr>
            <p:nvPr/>
          </p:nvSpPr>
          <p:spPr>
            <a:xfrm>
              <a:off x="358342" y="3789040"/>
              <a:ext cx="2196244" cy="864096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月齢＝</a:t>
              </a:r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l"/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BC70A45E-499A-C372-B805-12101B61EBE2}"/>
                </a:ext>
              </a:extLst>
            </p:cNvPr>
            <p:cNvGrpSpPr/>
            <p:nvPr/>
          </p:nvGrpSpPr>
          <p:grpSpPr>
            <a:xfrm>
              <a:off x="2267744" y="3356992"/>
              <a:ext cx="6336704" cy="1584176"/>
              <a:chOff x="2267744" y="3140968"/>
              <a:chExt cx="6336704" cy="1584176"/>
            </a:xfrm>
          </p:grpSpPr>
          <p:sp>
            <p:nvSpPr>
              <p:cNvPr id="5" name="タイトル 1">
                <a:extLst>
                  <a:ext uri="{FF2B5EF4-FFF2-40B4-BE49-F238E27FC236}">
                    <a16:creationId xmlns:a16="http://schemas.microsoft.com/office/drawing/2014/main" id="{7A5AE492-E30E-FCB3-D570-8F30140992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7744" y="3140968"/>
                <a:ext cx="2448272" cy="1584176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altLang="ja-JP" sz="48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30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[</a:t>
                </a:r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日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]</a:t>
                </a:r>
                <a:endPara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en-US" altLang="ja-JP" sz="48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360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[</a:t>
                </a:r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度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]</a:t>
                </a:r>
                <a:endPara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79347007-D329-D350-4E93-0E01E44832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7744" y="3933056"/>
                <a:ext cx="21960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大かっこ 7">
                <a:extLst>
                  <a:ext uri="{FF2B5EF4-FFF2-40B4-BE49-F238E27FC236}">
                    <a16:creationId xmlns:a16="http://schemas.microsoft.com/office/drawing/2014/main" id="{98DC6427-64A3-F3A2-42CB-9785A4A74740}"/>
                  </a:ext>
                </a:extLst>
              </p:cNvPr>
              <p:cNvSpPr/>
              <p:nvPr/>
            </p:nvSpPr>
            <p:spPr>
              <a:xfrm>
                <a:off x="4680258" y="3284984"/>
                <a:ext cx="3924190" cy="1296144"/>
              </a:xfrm>
              <a:prstGeom prst="bracketPair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タイトル 1">
                <a:extLst>
                  <a:ext uri="{FF2B5EF4-FFF2-40B4-BE49-F238E27FC236}">
                    <a16:creationId xmlns:a16="http://schemas.microsoft.com/office/drawing/2014/main" id="{4C8C8582-0EBC-E3FE-5516-D7FCC3EEEA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42504" y="3295075"/>
                <a:ext cx="1530642" cy="122413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太陽の</a:t>
                </a:r>
                <a:endPara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ja-JP" altLang="en-US" sz="4800" b="1" dirty="0">
                    <a:ln w="19050">
                      <a:solidFill>
                        <a:schemeClr val="bg1"/>
                      </a:solidFill>
                    </a:ln>
                    <a:solidFill>
                      <a:srgbClr val="FFFF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方角</a:t>
                </a:r>
                <a:endParaRPr lang="en-US" altLang="ja-JP" sz="4800" b="1" dirty="0">
                  <a:ln w="19050">
                    <a:solidFill>
                      <a:schemeClr val="bg1"/>
                    </a:solidFill>
                  </a:ln>
                  <a:solidFill>
                    <a:srgbClr val="FFFF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sp>
            <p:nvSpPr>
              <p:cNvPr id="10" name="タイトル 1">
                <a:extLst>
                  <a:ext uri="{FF2B5EF4-FFF2-40B4-BE49-F238E27FC236}">
                    <a16:creationId xmlns:a16="http://schemas.microsoft.com/office/drawing/2014/main" id="{F5CB4544-AD32-F568-E295-BC4B9441ED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8176" y="3269691"/>
                <a:ext cx="1530642" cy="122413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 月 の</a:t>
                </a:r>
                <a:endPara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ja-JP" altLang="en-US" sz="4800" b="1" dirty="0">
                    <a:ln w="19050">
                      <a:solidFill>
                        <a:sysClr val="windowText" lastClr="000000"/>
                      </a:solidFill>
                    </a:ln>
                    <a:solidFill>
                      <a:srgbClr val="FFFF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方角</a:t>
                </a:r>
                <a:endParaRPr lang="en-US" altLang="ja-JP" sz="4800" b="1" dirty="0">
                  <a:ln w="1905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F882F06B-9004-26C5-3BC6-5146608401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0176" y="3916605"/>
                <a:ext cx="6480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A370E29-34DC-4F8B-DFFA-272ACC799C60}"/>
              </a:ext>
            </a:extLst>
          </p:cNvPr>
          <p:cNvSpPr txBox="1">
            <a:spLocks/>
          </p:cNvSpPr>
          <p:nvPr/>
        </p:nvSpPr>
        <p:spPr>
          <a:xfrm>
            <a:off x="2987824" y="5160812"/>
            <a:ext cx="5905602" cy="864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方角を数値で</a:t>
            </a:r>
            <a:r>
              <a: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…!?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4CBAB2F-B352-D96F-289B-B0F6ABC4FE69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9A9A9BBD-2510-A6F0-1EFB-A22AC0C3BE0D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55186F97-8E16-AD70-3F84-13A1CFD1E875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44A39982-74CB-BB2C-CF06-B3856C72B868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8C4DFBCC-41F6-3277-2694-33A76CB55F20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9F73780-72CF-5303-1786-8EF688628D07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5925B2B5-9948-B92B-B861-9ABB2EEF0D93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D067F4A6-E175-6769-3DD4-5E90E36E7865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4BCAE2AD-3909-E49D-9764-CB7F3FF94ADE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C54617F0-C831-3E0E-9DF4-69D6723D3D82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584DCD1B-A9B8-28E5-5063-94B73788E877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B4DF5A6-D64D-07B7-70BA-532510BC1041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E0CAEDF3-43F3-1B79-0ECB-B46B2589308D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23594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936104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方角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→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ACAA1113-E35E-1737-C7DA-8AE01639DDB2}"/>
              </a:ext>
            </a:extLst>
          </p:cNvPr>
          <p:cNvSpPr txBox="1">
            <a:spLocks/>
          </p:cNvSpPr>
          <p:nvPr/>
        </p:nvSpPr>
        <p:spPr>
          <a:xfrm>
            <a:off x="378000" y="1160748"/>
            <a:ext cx="8226448" cy="26282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太陽</a:t>
            </a:r>
            <a:endParaRPr lang="en-US" altLang="ja-JP" sz="54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54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方角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：東～南～西</a:t>
            </a:r>
            <a:endParaRPr lang="en-US" altLang="ja-JP" sz="54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54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18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CA4FAA6-B65B-CB5B-B3DB-A82936DF1EAE}"/>
              </a:ext>
            </a:extLst>
          </p:cNvPr>
          <p:cNvSpPr txBox="1">
            <a:spLocks/>
          </p:cNvSpPr>
          <p:nvPr/>
        </p:nvSpPr>
        <p:spPr>
          <a:xfrm>
            <a:off x="390124" y="4077072"/>
            <a:ext cx="8424936" cy="17281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endParaRPr lang="en-US" altLang="ja-JP" sz="54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・</a:t>
            </a:r>
            <a:r>
              <a:rPr lang="ja-JP" altLang="en-US" sz="54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方角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→“月の</a:t>
            </a:r>
            <a:r>
              <a:rPr lang="ja-JP" altLang="en-US" sz="5400" b="1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”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4EA6549-DAC5-DB5D-0EE3-6A4AC4EDE9CF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C76C634D-D7E0-CCF2-0DD2-C0D4FBE9024D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1B485C9F-6362-358B-9AA8-D289844A5BAA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1FF26B0-3D71-7740-0935-96E8D782279C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0019BEFA-E413-D193-FA0E-27D04F718F0B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C9FC4E7-8943-0673-773D-795F7D1C9C01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51394014-645F-936A-2749-681CAF63B1B0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091130EF-944D-4E0C-BA03-7C54675905F9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977B901E-5CE3-DD2E-6DE8-BB460DE9E2CE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DF191664-AD10-DFEA-82CA-DB278B51EF46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E1532A8E-D22C-45AE-E7B8-449CBABF1F34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5FC7619-FA0D-73B2-9D18-FCC7D371DF35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1EDE90D0-E5FD-04A7-247E-EFB23C65668A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5512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C5F4FD1D-A184-93FA-507C-50D146377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8E5122-049E-ACF2-F264-753216257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864096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計算２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26F5041-BF62-14C4-F786-9B194314850C}"/>
              </a:ext>
            </a:extLst>
          </p:cNvPr>
          <p:cNvSpPr txBox="1">
            <a:spLocks/>
          </p:cNvSpPr>
          <p:nvPr/>
        </p:nvSpPr>
        <p:spPr>
          <a:xfrm>
            <a:off x="372772" y="1916832"/>
            <a:ext cx="2196244" cy="864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月齢＝</a:t>
            </a:r>
            <a:endParaRPr lang="en-US" altLang="ja-JP" sz="48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endParaRPr lang="en-US" altLang="ja-JP" sz="48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0D20B28-A762-5D1C-934D-C04FBA828D81}"/>
              </a:ext>
            </a:extLst>
          </p:cNvPr>
          <p:cNvGrpSpPr/>
          <p:nvPr/>
        </p:nvGrpSpPr>
        <p:grpSpPr>
          <a:xfrm>
            <a:off x="2282174" y="1484784"/>
            <a:ext cx="6336704" cy="1584176"/>
            <a:chOff x="2267744" y="3140968"/>
            <a:chExt cx="6336704" cy="1584176"/>
          </a:xfrm>
        </p:grpSpPr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70AE20C5-07B8-AD1F-DD8C-17AE3F23E33F}"/>
                </a:ext>
              </a:extLst>
            </p:cNvPr>
            <p:cNvSpPr txBox="1">
              <a:spLocks/>
            </p:cNvSpPr>
            <p:nvPr/>
          </p:nvSpPr>
          <p:spPr>
            <a:xfrm>
              <a:off x="2267744" y="3140968"/>
              <a:ext cx="2448272" cy="1584176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30</a:t>
              </a:r>
              <a:r>
                <a: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[</a:t>
              </a:r>
              <a:r>
                <a:rPr lang="ja-JP" altLang="en-US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日</a:t>
              </a:r>
              <a:r>
                <a: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]</a:t>
              </a:r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l"/>
              <a:r>
                <a: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360</a:t>
              </a:r>
              <a:r>
                <a: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[</a:t>
              </a:r>
              <a:r>
                <a:rPr lang="ja-JP" altLang="en-US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度</a:t>
              </a:r>
              <a:r>
                <a: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]</a:t>
              </a:r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746ABC68-0E09-9CD7-46D9-F74970910426}"/>
                </a:ext>
              </a:extLst>
            </p:cNvPr>
            <p:cNvCxnSpPr>
              <a:cxnSpLocks/>
            </p:cNvCxnSpPr>
            <p:nvPr/>
          </p:nvCxnSpPr>
          <p:spPr>
            <a:xfrm>
              <a:off x="2267744" y="3933056"/>
              <a:ext cx="2196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大かっこ 7">
              <a:extLst>
                <a:ext uri="{FF2B5EF4-FFF2-40B4-BE49-F238E27FC236}">
                  <a16:creationId xmlns:a16="http://schemas.microsoft.com/office/drawing/2014/main" id="{FD60FF44-3102-238F-0C67-AF72358024F7}"/>
                </a:ext>
              </a:extLst>
            </p:cNvPr>
            <p:cNvSpPr/>
            <p:nvPr/>
          </p:nvSpPr>
          <p:spPr>
            <a:xfrm>
              <a:off x="4680258" y="3284984"/>
              <a:ext cx="3924190" cy="1296144"/>
            </a:xfrm>
            <a:prstGeom prst="bracketPair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タイトル 1">
              <a:extLst>
                <a:ext uri="{FF2B5EF4-FFF2-40B4-BE49-F238E27FC236}">
                  <a16:creationId xmlns:a16="http://schemas.microsoft.com/office/drawing/2014/main" id="{199F1AE4-1490-4D51-0197-57154ABAE596}"/>
                </a:ext>
              </a:extLst>
            </p:cNvPr>
            <p:cNvSpPr txBox="1">
              <a:spLocks/>
            </p:cNvSpPr>
            <p:nvPr/>
          </p:nvSpPr>
          <p:spPr>
            <a:xfrm>
              <a:off x="4842504" y="3295075"/>
              <a:ext cx="1530642" cy="1224135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太陽の</a:t>
              </a:r>
              <a:endParaRPr lang="en-US" altLang="ja-JP" sz="32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l"/>
              <a:r>
                <a:rPr lang="ja-JP" altLang="en-US" sz="4800" b="1" dirty="0">
                  <a:ln w="19050">
                    <a:solidFill>
                      <a:schemeClr val="bg1"/>
                    </a:solidFill>
                  </a:ln>
                  <a:solidFill>
                    <a:srgbClr val="FFFF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方角</a:t>
              </a:r>
              <a:endParaRPr lang="en-US" altLang="ja-JP" sz="4800" b="1" dirty="0">
                <a:ln w="19050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DF37B125-64D9-41AA-96BB-3AE2299746E2}"/>
                </a:ext>
              </a:extLst>
            </p:cNvPr>
            <p:cNvSpPr txBox="1">
              <a:spLocks/>
            </p:cNvSpPr>
            <p:nvPr/>
          </p:nvSpPr>
          <p:spPr>
            <a:xfrm>
              <a:off x="6968176" y="3269691"/>
              <a:ext cx="1530642" cy="1224135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月 の</a:t>
              </a:r>
              <a:endParaRPr lang="en-US" altLang="ja-JP" sz="32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l"/>
              <a:r>
                <a:rPr lang="ja-JP" altLang="en-US" sz="4800" b="1" dirty="0">
                  <a:ln w="19050"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方角</a:t>
              </a:r>
              <a:endParaRPr lang="en-US" altLang="ja-JP" sz="4800" b="1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DFB026D-BC1C-EF62-4160-79C074B56F6F}"/>
                </a:ext>
              </a:extLst>
            </p:cNvPr>
            <p:cNvCxnSpPr>
              <a:cxnSpLocks/>
            </p:cNvCxnSpPr>
            <p:nvPr/>
          </p:nvCxnSpPr>
          <p:spPr>
            <a:xfrm>
              <a:off x="6320176" y="3916605"/>
              <a:ext cx="648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F1086567-E971-A6DA-C530-473C1CF97849}"/>
              </a:ext>
            </a:extLst>
          </p:cNvPr>
          <p:cNvGrpSpPr/>
          <p:nvPr/>
        </p:nvGrpSpPr>
        <p:grpSpPr>
          <a:xfrm>
            <a:off x="1593159" y="3501008"/>
            <a:ext cx="7026885" cy="1584176"/>
            <a:chOff x="1593159" y="3861048"/>
            <a:chExt cx="7026885" cy="158417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E476F689-821F-0E36-3BAF-FAF2FC9234CE}"/>
                </a:ext>
              </a:extLst>
            </p:cNvPr>
            <p:cNvGrpSpPr/>
            <p:nvPr/>
          </p:nvGrpSpPr>
          <p:grpSpPr>
            <a:xfrm>
              <a:off x="2283340" y="3861048"/>
              <a:ext cx="6336704" cy="1584176"/>
              <a:chOff x="2267744" y="3140968"/>
              <a:chExt cx="6336704" cy="1584176"/>
            </a:xfrm>
          </p:grpSpPr>
          <p:sp>
            <p:nvSpPr>
              <p:cNvPr id="14" name="タイトル 1">
                <a:extLst>
                  <a:ext uri="{FF2B5EF4-FFF2-40B4-BE49-F238E27FC236}">
                    <a16:creationId xmlns:a16="http://schemas.microsoft.com/office/drawing/2014/main" id="{0DB0FAC9-FF8C-B382-373B-DCA80B77AA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67744" y="3140968"/>
                <a:ext cx="2448272" cy="1584176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altLang="ja-JP" sz="48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30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[</a:t>
                </a:r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日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]</a:t>
                </a:r>
                <a:endPara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en-US" altLang="ja-JP" sz="48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24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[</a:t>
                </a:r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時</a:t>
                </a:r>
                <a:r>
                  <a:rPr lang="en-US" altLang="ja-JP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]</a:t>
                </a:r>
                <a:endParaRPr lang="en-US" altLang="ja-JP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FA874D92-CD97-45E2-8E79-9C9E7ACA96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67744" y="3933056"/>
                <a:ext cx="21960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大かっこ 15">
                <a:extLst>
                  <a:ext uri="{FF2B5EF4-FFF2-40B4-BE49-F238E27FC236}">
                    <a16:creationId xmlns:a16="http://schemas.microsoft.com/office/drawing/2014/main" id="{C69DFEAB-6A69-7521-4B0C-4B55E7889487}"/>
                  </a:ext>
                </a:extLst>
              </p:cNvPr>
              <p:cNvSpPr/>
              <p:nvPr/>
            </p:nvSpPr>
            <p:spPr>
              <a:xfrm>
                <a:off x="4680258" y="3284984"/>
                <a:ext cx="3924190" cy="1296144"/>
              </a:xfrm>
              <a:prstGeom prst="bracketPair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タイトル 1">
                <a:extLst>
                  <a:ext uri="{FF2B5EF4-FFF2-40B4-BE49-F238E27FC236}">
                    <a16:creationId xmlns:a16="http://schemas.microsoft.com/office/drawing/2014/main" id="{E913C6AE-59F1-AA0F-FDC4-D6331F3D32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42504" y="3295075"/>
                <a:ext cx="1530642" cy="122413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太陽の</a:t>
                </a:r>
                <a:endPara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ja-JP" altLang="en-US" sz="4800" b="1" dirty="0">
                    <a:ln w="19050"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時刻</a:t>
                </a:r>
                <a:endParaRPr lang="en-US" altLang="ja-JP" sz="4800" b="1" dirty="0">
                  <a:ln w="19050">
                    <a:solidFill>
                      <a:schemeClr val="tx1"/>
                    </a:solidFill>
                  </a:ln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sp>
            <p:nvSpPr>
              <p:cNvPr id="18" name="タイトル 1">
                <a:extLst>
                  <a:ext uri="{FF2B5EF4-FFF2-40B4-BE49-F238E27FC236}">
                    <a16:creationId xmlns:a16="http://schemas.microsoft.com/office/drawing/2014/main" id="{52B479A3-0CD1-32A4-CD18-4231A66175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68176" y="3269691"/>
                <a:ext cx="1530642" cy="1224135"/>
              </a:xfrm>
              <a:prstGeom prst="rect">
                <a:avLst/>
              </a:prstGeom>
            </p:spPr>
            <p:txBody>
              <a:bodyPr vert="horz" lIns="91440" tIns="45720" rIns="91440" bIns="45720" rtlCol="0" anchor="t" anchorCtr="0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ja-JP" altLang="en-US" sz="3200" b="1" dirty="0">
                    <a:ln w="9525">
                      <a:solidFill>
                        <a:schemeClr val="bg1"/>
                      </a:solidFill>
                    </a:ln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 月 の</a:t>
                </a:r>
                <a:endParaRPr lang="en-US" altLang="ja-JP" sz="32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  <a:p>
                <a:pPr algn="l"/>
                <a:r>
                  <a:rPr lang="ja-JP" altLang="en-US" sz="4800" b="1" dirty="0">
                    <a:ln w="19050">
                      <a:solidFill>
                        <a:schemeClr val="tx1"/>
                      </a:solidFill>
                    </a:ln>
                    <a:solidFill>
                      <a:srgbClr val="FF0000"/>
                    </a:solidFill>
                    <a:latin typeface="UD デジタル 教科書体 NP-B" panose="02020700000000000000" pitchFamily="18" charset="-128"/>
                    <a:ea typeface="UD デジタル 教科書体 NP-B" panose="02020700000000000000" pitchFamily="18" charset="-128"/>
                  </a:rPr>
                  <a:t>時刻</a:t>
                </a:r>
                <a:endParaRPr lang="en-US" altLang="ja-JP" sz="4800" b="1" dirty="0">
                  <a:ln w="19050">
                    <a:solidFill>
                      <a:schemeClr val="tx1"/>
                    </a:solidFill>
                  </a:ln>
                  <a:solidFill>
                    <a:srgbClr val="FF000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endParaRPr>
              </a:p>
            </p:txBody>
          </p: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647F5245-7D1F-D747-B8D4-CD8064AFA0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0176" y="3916605"/>
                <a:ext cx="6480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タイトル 1">
              <a:extLst>
                <a:ext uri="{FF2B5EF4-FFF2-40B4-BE49-F238E27FC236}">
                  <a16:creationId xmlns:a16="http://schemas.microsoft.com/office/drawing/2014/main" id="{EFE616AE-21D9-309D-196D-23E66FD52FD4}"/>
                </a:ext>
              </a:extLst>
            </p:cNvPr>
            <p:cNvSpPr txBox="1">
              <a:spLocks/>
            </p:cNvSpPr>
            <p:nvPr/>
          </p:nvSpPr>
          <p:spPr>
            <a:xfrm>
              <a:off x="1593159" y="4293096"/>
              <a:ext cx="837511" cy="864096"/>
            </a:xfrm>
            <a:prstGeom prst="rect">
              <a:avLst/>
            </a:prstGeom>
          </p:spPr>
          <p:txBody>
            <a:bodyPr vert="horz" lIns="91440" tIns="45720" rIns="91440" bIns="45720" rtlCol="0" anchor="t" anchorCtr="0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ja-JP" altLang="en-US" sz="4800" b="1" dirty="0">
                  <a:ln w="95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＝</a:t>
              </a:r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l"/>
              <a:endParaRPr lang="en-US" altLang="ja-JP" sz="48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B2928BB-296E-7C8F-A4F6-58D6F91F849E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A2D4D2F1-47EC-E564-1A82-6C70185E5356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B36264F8-96BE-B2EB-0E4B-8CC8F29B6709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2697EBC1-C8F6-4844-A057-BBF88FE346B4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51B67FE-6220-A356-CADA-D2257E6F5B39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EBEC9ED4-00F6-51CE-F5F9-DB5D96BAA896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B31179B6-D5B7-4F3E-33F0-D224D28722D3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220594C3-CE5E-72C3-7E74-1E2ACE04AA6A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528A1511-0CFA-0DDC-E4F2-F009EE432740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184DDA4C-6E7C-BBA7-8DC5-408B1212D0D8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CEED5513-4D15-EB24-221F-3EA8944DF208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82F30CBE-3F36-2448-5C5E-A23B3AA2CF5A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0754C43E-EEE9-C820-7B08-CEC64839EF4E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1916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8000" y="116632"/>
            <a:ext cx="8388000" cy="864096"/>
          </a:xfrm>
        </p:spPr>
        <p:txBody>
          <a:bodyPr anchor="t" anchorCtr="0">
            <a:noAutofit/>
          </a:bodyPr>
          <a:lstStyle/>
          <a:p>
            <a:pPr algn="l"/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【</a:t>
            </a:r>
            <a:r>
              <a:rPr kumimoji="1"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月齢の公式</a:t>
            </a:r>
            <a:r>
              <a:rPr kumimoji="1"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】</a:t>
            </a:r>
            <a:br>
              <a:rPr lang="en-US" altLang="ja-JP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5400" b="1" dirty="0">
                <a:ln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</a:t>
            </a:r>
            <a:endParaRPr kumimoji="1" lang="ja-JP" altLang="en-US" sz="5400" b="1" dirty="0">
              <a:ln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CA4FAA6-B65B-CB5B-B3DB-A82936DF1EAE}"/>
              </a:ext>
            </a:extLst>
          </p:cNvPr>
          <p:cNvSpPr txBox="1">
            <a:spLocks/>
          </p:cNvSpPr>
          <p:nvPr/>
        </p:nvSpPr>
        <p:spPr>
          <a:xfrm>
            <a:off x="1565200" y="4725144"/>
            <a:ext cx="7200800" cy="132057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 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月の方角を“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月の時刻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”で計算</a:t>
            </a:r>
            <a:endParaRPr lang="en-US" altLang="ja-JP" sz="3600" b="1" dirty="0">
              <a:ln w="9525">
                <a:solidFill>
                  <a:schemeClr val="bg1"/>
                </a:solidFill>
              </a:ln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en-US" altLang="ja-JP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 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解が負のときは</a:t>
            </a:r>
            <a:r>
              <a:rPr lang="en-US" altLang="ja-JP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を加える</a:t>
            </a:r>
            <a:r>
              <a:rPr lang="en-US" altLang="ja-JP" sz="3600" b="1" dirty="0">
                <a:ln w="95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DEC17FE7-138B-D389-5B98-4CB7D9EA8D0C}"/>
              </a:ext>
            </a:extLst>
          </p:cNvPr>
          <p:cNvSpPr txBox="1">
            <a:spLocks/>
          </p:cNvSpPr>
          <p:nvPr/>
        </p:nvSpPr>
        <p:spPr>
          <a:xfrm>
            <a:off x="378000" y="1844824"/>
            <a:ext cx="8424936" cy="1872209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月齢</a:t>
            </a:r>
            <a:endParaRPr lang="en-US" altLang="ja-JP" sz="5400" b="1" dirty="0">
              <a:ln w="9525">
                <a:solidFill>
                  <a:schemeClr val="bg1"/>
                </a:solidFill>
              </a:ln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l"/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＝</a:t>
            </a:r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1.25(</a:t>
            </a:r>
            <a:r>
              <a:rPr lang="ja-JP" altLang="en-US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時刻ー</a:t>
            </a:r>
            <a:r>
              <a:rPr lang="ja-JP" altLang="en-US" sz="5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月の時刻</a:t>
            </a:r>
            <a:r>
              <a:rPr lang="en-US" altLang="ja-JP" sz="5400" b="1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7D9287B-1F52-17FD-E0F3-4C5DEACE1ECE}"/>
              </a:ext>
            </a:extLst>
          </p:cNvPr>
          <p:cNvGrpSpPr/>
          <p:nvPr/>
        </p:nvGrpSpPr>
        <p:grpSpPr>
          <a:xfrm>
            <a:off x="179512" y="6525344"/>
            <a:ext cx="8640000" cy="180000"/>
            <a:chOff x="179512" y="6525344"/>
            <a:chExt cx="8640000" cy="288000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C795C492-FACC-C728-5496-30752B2F02BA}"/>
                </a:ext>
              </a:extLst>
            </p:cNvPr>
            <p:cNvSpPr/>
            <p:nvPr/>
          </p:nvSpPr>
          <p:spPr>
            <a:xfrm>
              <a:off x="809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2EAF18C2-DD99-C4C2-F6A5-8801F8EC8A5C}"/>
                </a:ext>
              </a:extLst>
            </p:cNvPr>
            <p:cNvSpPr/>
            <p:nvPr/>
          </p:nvSpPr>
          <p:spPr>
            <a:xfrm>
              <a:off x="8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9E4FCC0-F5F2-A7A2-307F-A7526A602856}"/>
                </a:ext>
              </a:extLst>
            </p:cNvPr>
            <p:cNvSpPr/>
            <p:nvPr/>
          </p:nvSpPr>
          <p:spPr>
            <a:xfrm>
              <a:off x="16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2B299727-92BB-72A1-5C95-2CF71AF4FC24}"/>
                </a:ext>
              </a:extLst>
            </p:cNvPr>
            <p:cNvSpPr/>
            <p:nvPr/>
          </p:nvSpPr>
          <p:spPr>
            <a:xfrm>
              <a:off x="233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4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9297425E-C7DD-825D-7DD7-945BB8F00D4B}"/>
                </a:ext>
              </a:extLst>
            </p:cNvPr>
            <p:cNvSpPr/>
            <p:nvPr/>
          </p:nvSpPr>
          <p:spPr>
            <a:xfrm>
              <a:off x="305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38005660-8C1C-35C4-7617-FB782A436AC6}"/>
                </a:ext>
              </a:extLst>
            </p:cNvPr>
            <p:cNvSpPr/>
            <p:nvPr/>
          </p:nvSpPr>
          <p:spPr>
            <a:xfrm>
              <a:off x="37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6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E9E2BBD-03E8-E5D6-985D-4669B18519DE}"/>
                </a:ext>
              </a:extLst>
            </p:cNvPr>
            <p:cNvSpPr/>
            <p:nvPr/>
          </p:nvSpPr>
          <p:spPr>
            <a:xfrm>
              <a:off x="449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7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2CF07ED4-B4D9-9414-FD1E-B573F219CB57}"/>
                </a:ext>
              </a:extLst>
            </p:cNvPr>
            <p:cNvSpPr/>
            <p:nvPr/>
          </p:nvSpPr>
          <p:spPr>
            <a:xfrm>
              <a:off x="521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8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2050D06-7999-8C4C-79CF-37988DCA5DB3}"/>
                </a:ext>
              </a:extLst>
            </p:cNvPr>
            <p:cNvSpPr/>
            <p:nvPr/>
          </p:nvSpPr>
          <p:spPr>
            <a:xfrm>
              <a:off x="5939512" y="6525344"/>
              <a:ext cx="720000" cy="28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9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FE19231B-1769-9F0E-0C75-B49C27038844}"/>
                </a:ext>
              </a:extLst>
            </p:cNvPr>
            <p:cNvSpPr/>
            <p:nvPr/>
          </p:nvSpPr>
          <p:spPr>
            <a:xfrm>
              <a:off x="665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10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3ACA61B3-4EF0-2FC2-8DC8-DB9FE1617220}"/>
                </a:ext>
              </a:extLst>
            </p:cNvPr>
            <p:cNvSpPr/>
            <p:nvPr/>
          </p:nvSpPr>
          <p:spPr>
            <a:xfrm>
              <a:off x="7379512" y="6525344"/>
              <a:ext cx="720000" cy="28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lang="en-US" altLang="ja-JP" sz="1400" dirty="0">
                  <a:ln w="9525">
                    <a:solidFill>
                      <a:schemeClr val="tx1"/>
                    </a:solidFill>
                  </a:ln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11</a:t>
              </a:r>
              <a:endParaRPr kumimoji="1" lang="ja-JP" altLang="en-US" sz="1400" dirty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2AD69ADA-6E47-5379-0CAE-4A1B98AC6FDD}"/>
                </a:ext>
              </a:extLst>
            </p:cNvPr>
            <p:cNvSpPr/>
            <p:nvPr/>
          </p:nvSpPr>
          <p:spPr>
            <a:xfrm>
              <a:off x="179512" y="6525344"/>
              <a:ext cx="720000" cy="288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en-US" altLang="ja-JP" sz="1400" dirty="0">
                  <a:ln w="952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</a:t>
              </a:r>
              <a:endParaRPr kumimoji="1" lang="ja-JP" altLang="en-US" sz="1400" dirty="0">
                <a:ln w="9525">
                  <a:solidFill>
                    <a:schemeClr val="bg1"/>
                  </a:solidFill>
                </a:ln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7900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612</Words>
  <Application>Microsoft Office PowerPoint</Application>
  <PresentationFormat>画面に合わせる (4:3)</PresentationFormat>
  <Paragraphs>215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UD デジタル 教科書体 NP-B</vt:lpstr>
      <vt:lpstr>游ゴシック</vt:lpstr>
      <vt:lpstr>Arial</vt:lpstr>
      <vt:lpstr>Calibri</vt:lpstr>
      <vt:lpstr>Office ​​テーマ</vt:lpstr>
      <vt:lpstr>月齢が計算で わかる！</vt:lpstr>
      <vt:lpstr>【問題】 次のときの月齢は何日？</vt:lpstr>
      <vt:lpstr>【解説】   夕方に東の空に見える月</vt:lpstr>
      <vt:lpstr>【課題】 解説を理解するには 「空間認識能力」が必要</vt:lpstr>
      <vt:lpstr>【提案】 公式をつくって  　計算で求めさせる。</vt:lpstr>
      <vt:lpstr>【計算１】 月齢は  太陽と月の離角と同等</vt:lpstr>
      <vt:lpstr>【方角→時刻】</vt:lpstr>
      <vt:lpstr>【計算２】</vt:lpstr>
      <vt:lpstr>【月齢の公式】 　　</vt:lpstr>
      <vt:lpstr>【検証】 「菜の花や 月は東に 日は西に」 　　</vt:lpstr>
      <vt:lpstr>PowerPoint プレゼンテーション</vt:lpstr>
      <vt:lpstr>【余談】 年月日から月齢を求める月齢方程式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ダニエル電池のしくみを “１枚図”で考えよう！</dc:title>
  <dc:creator>sho.kishi</dc:creator>
  <cp:lastModifiedBy>正太郎 岸</cp:lastModifiedBy>
  <cp:revision>55</cp:revision>
  <dcterms:created xsi:type="dcterms:W3CDTF">2023-01-07T05:25:14Z</dcterms:created>
  <dcterms:modified xsi:type="dcterms:W3CDTF">2024-06-12T14:29:06Z</dcterms:modified>
</cp:coreProperties>
</file>