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1" r:id="rId4"/>
    <p:sldId id="262" r:id="rId5"/>
    <p:sldId id="263" r:id="rId6"/>
    <p:sldId id="266" r:id="rId7"/>
    <p:sldId id="264" r:id="rId8"/>
    <p:sldId id="265" r:id="rId9"/>
    <p:sldId id="267" r:id="rId10"/>
    <p:sldId id="269" r:id="rId11"/>
    <p:sldId id="270" r:id="rId12"/>
    <p:sldId id="271" r:id="rId13"/>
    <p:sldId id="275" r:id="rId14"/>
    <p:sldId id="272" r:id="rId15"/>
    <p:sldId id="277" r:id="rId16"/>
    <p:sldId id="278" r:id="rId17"/>
  </p:sldIdLst>
  <p:sldSz cx="10691813" cy="7559675"/>
  <p:notesSz cx="6742113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97" d="100"/>
          <a:sy n="97" d="100"/>
        </p:scale>
        <p:origin x="78" y="126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62EE-4FAA-42DE-80BF-1FA4A48ACFCA}" type="datetimeFigureOut">
              <a:rPr kumimoji="1" lang="ja-JP" altLang="en-US" smtClean="0"/>
              <a:pPr/>
              <a:t>2020/5/2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7293-12A8-453A-A393-996D87821C2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4750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62EE-4FAA-42DE-80BF-1FA4A48ACFCA}" type="datetimeFigureOut">
              <a:rPr kumimoji="1" lang="ja-JP" altLang="en-US" smtClean="0"/>
              <a:pPr/>
              <a:t>2020/5/2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7293-12A8-453A-A393-996D87821C2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41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62EE-4FAA-42DE-80BF-1FA4A48ACFCA}" type="datetimeFigureOut">
              <a:rPr kumimoji="1" lang="ja-JP" altLang="en-US" smtClean="0"/>
              <a:pPr/>
              <a:t>2020/5/2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7293-12A8-453A-A393-996D87821C2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336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62EE-4FAA-42DE-80BF-1FA4A48ACFCA}" type="datetimeFigureOut">
              <a:rPr kumimoji="1" lang="ja-JP" altLang="en-US" smtClean="0"/>
              <a:pPr/>
              <a:t>2020/5/2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7293-12A8-453A-A393-996D87821C2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430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62EE-4FAA-42DE-80BF-1FA4A48ACFCA}" type="datetimeFigureOut">
              <a:rPr kumimoji="1" lang="ja-JP" altLang="en-US" smtClean="0"/>
              <a:pPr/>
              <a:t>2020/5/2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7293-12A8-453A-A393-996D87821C2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787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62EE-4FAA-42DE-80BF-1FA4A48ACFCA}" type="datetimeFigureOut">
              <a:rPr kumimoji="1" lang="ja-JP" altLang="en-US" smtClean="0"/>
              <a:pPr/>
              <a:t>2020/5/2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7293-12A8-453A-A393-996D87821C2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386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62EE-4FAA-42DE-80BF-1FA4A48ACFCA}" type="datetimeFigureOut">
              <a:rPr kumimoji="1" lang="ja-JP" altLang="en-US" smtClean="0"/>
              <a:pPr/>
              <a:t>2020/5/2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7293-12A8-453A-A393-996D87821C2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653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62EE-4FAA-42DE-80BF-1FA4A48ACFCA}" type="datetimeFigureOut">
              <a:rPr kumimoji="1" lang="ja-JP" altLang="en-US" smtClean="0"/>
              <a:pPr/>
              <a:t>2020/5/2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7293-12A8-453A-A393-996D87821C2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2530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62EE-4FAA-42DE-80BF-1FA4A48ACFCA}" type="datetimeFigureOut">
              <a:rPr kumimoji="1" lang="ja-JP" altLang="en-US" smtClean="0"/>
              <a:pPr/>
              <a:t>2020/5/2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7293-12A8-453A-A393-996D87821C2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4952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62EE-4FAA-42DE-80BF-1FA4A48ACFCA}" type="datetimeFigureOut">
              <a:rPr kumimoji="1" lang="ja-JP" altLang="en-US" smtClean="0"/>
              <a:pPr/>
              <a:t>2020/5/2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7293-12A8-453A-A393-996D87821C2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623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62EE-4FAA-42DE-80BF-1FA4A48ACFCA}" type="datetimeFigureOut">
              <a:rPr kumimoji="1" lang="ja-JP" altLang="en-US" smtClean="0"/>
              <a:pPr/>
              <a:t>2020/5/2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7293-12A8-453A-A393-996D87821C2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959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62EE-4FAA-42DE-80BF-1FA4A48ACFCA}" type="datetimeFigureOut">
              <a:rPr kumimoji="1" lang="ja-JP" altLang="en-US" smtClean="0"/>
              <a:pPr/>
              <a:t>2020/5/2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B7293-12A8-453A-A393-996D87821C2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6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F9FFB5F-5DB4-40C2-A29D-F8AE6CA5FDFC}"/>
              </a:ext>
            </a:extLst>
          </p:cNvPr>
          <p:cNvSpPr/>
          <p:nvPr/>
        </p:nvSpPr>
        <p:spPr>
          <a:xfrm>
            <a:off x="120531" y="95840"/>
            <a:ext cx="10450749" cy="75707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15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62624F0-31C5-43F8-BC9E-C17887D83DE3}"/>
              </a:ext>
            </a:extLst>
          </p:cNvPr>
          <p:cNvSpPr/>
          <p:nvPr/>
        </p:nvSpPr>
        <p:spPr>
          <a:xfrm>
            <a:off x="178669" y="3714796"/>
            <a:ext cx="10450749" cy="75707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15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4278EFA-1248-4D0B-B105-0042F3B0B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5840"/>
            <a:ext cx="10691813" cy="757079"/>
          </a:xfrm>
        </p:spPr>
        <p:txBody>
          <a:bodyPr anchor="ctr">
            <a:normAutofit/>
          </a:bodyPr>
          <a:lstStyle/>
          <a:p>
            <a:r>
              <a:rPr lang="ja-JP" altLang="en-US" sz="4000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考える力（思考力）を育成しよう！！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5370198-5A36-48A1-9111-FEC33AA05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817" y="912433"/>
            <a:ext cx="10379849" cy="2725834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2400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★「自分の頭」で考えよう！！</a:t>
            </a:r>
            <a:endParaRPr kumimoji="1" lang="en-US" altLang="ja-JP" sz="2400" b="1" dirty="0"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  <a:p>
            <a:pPr algn="l"/>
            <a:r>
              <a:rPr lang="ja-JP" altLang="en-US" sz="1800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　</a:t>
            </a:r>
            <a:r>
              <a:rPr lang="ja-JP" altLang="en-US" sz="1800" b="1" dirty="0">
                <a:solidFill>
                  <a:srgbClr val="FF0000"/>
                </a:solidFill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「考える」ことは機械（</a:t>
            </a:r>
            <a:r>
              <a:rPr lang="en-US" altLang="ja-JP" sz="1800" b="1" dirty="0">
                <a:solidFill>
                  <a:srgbClr val="FF0000"/>
                </a:solidFill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AI</a:t>
            </a:r>
            <a:r>
              <a:rPr lang="ja-JP" altLang="en-US" sz="1800" b="1" dirty="0">
                <a:solidFill>
                  <a:srgbClr val="FF0000"/>
                </a:solidFill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）ではできない、人間の素晴らしい能力</a:t>
            </a:r>
            <a:r>
              <a:rPr lang="ja-JP" altLang="en-US" sz="1800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です。現代社会ではこの</a:t>
            </a:r>
            <a:endParaRPr lang="en-US" altLang="ja-JP" sz="1800" dirty="0"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  <a:p>
            <a:pPr algn="l"/>
            <a:r>
              <a:rPr lang="ja-JP" altLang="en-US" sz="1800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「考える力」を育成していくことが求められています。「考える」ことができる人は、あらゆる</a:t>
            </a:r>
            <a:endParaRPr lang="en-US" altLang="ja-JP" sz="1800" dirty="0"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  <a:p>
            <a:pPr algn="l"/>
            <a:r>
              <a:rPr lang="ja-JP" altLang="en-US" sz="1800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知識や情報を駆使できるので、</a:t>
            </a:r>
            <a:r>
              <a:rPr lang="ja-JP" altLang="en-US" sz="1800" b="1" dirty="0">
                <a:solidFill>
                  <a:srgbClr val="FF0000"/>
                </a:solidFill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「自分の頭」で答えを出せるようになります。</a:t>
            </a:r>
            <a:r>
              <a:rPr lang="ja-JP" altLang="en-US" sz="1800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自分自身で判断し、</a:t>
            </a:r>
            <a:endParaRPr lang="en-US" altLang="ja-JP" sz="1800" dirty="0"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  <a:p>
            <a:pPr algn="l"/>
            <a:r>
              <a:rPr lang="ja-JP" altLang="en-US" sz="1800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誰かに頼ることなく決めていけることが多くなり、楽しくなっていきます。</a:t>
            </a:r>
            <a:endParaRPr lang="en-US" altLang="ja-JP" sz="1800" dirty="0"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  <a:p>
            <a:pPr algn="l"/>
            <a:r>
              <a:rPr lang="ja-JP" altLang="en-US" sz="1800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この「考える力」を育成していくのに活躍するのが、</a:t>
            </a: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「</a:t>
            </a:r>
            <a:r>
              <a:rPr lang="ja-JP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思考ツール</a:t>
            </a: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」</a:t>
            </a:r>
            <a:r>
              <a:rPr lang="ja-JP" altLang="en-US" sz="1800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なんです。</a:t>
            </a:r>
            <a:endParaRPr lang="en-US" altLang="ja-JP" sz="1800" dirty="0"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3CC564B3-1A78-40D2-9D50-0B89C71DF6D2}"/>
              </a:ext>
            </a:extLst>
          </p:cNvPr>
          <p:cNvSpPr txBox="1">
            <a:spLocks/>
          </p:cNvSpPr>
          <p:nvPr/>
        </p:nvSpPr>
        <p:spPr>
          <a:xfrm>
            <a:off x="-1" y="3714796"/>
            <a:ext cx="10691813" cy="757079"/>
          </a:xfrm>
          <a:prstGeom prst="rect">
            <a:avLst/>
          </a:prstGeom>
        </p:spPr>
        <p:txBody>
          <a:bodyPr vert="horz" lIns="98694" tIns="49347" rIns="98694" bIns="49347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思考ツールってなんだろう？</a:t>
            </a:r>
            <a:endParaRPr lang="en-US" altLang="ja-JP" sz="4000" b="1" dirty="0"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32F3713E-59B3-444A-88F4-D87A696E5C92}"/>
              </a:ext>
            </a:extLst>
          </p:cNvPr>
          <p:cNvSpPr txBox="1">
            <a:spLocks/>
          </p:cNvSpPr>
          <p:nvPr/>
        </p:nvSpPr>
        <p:spPr>
          <a:xfrm>
            <a:off x="155982" y="4548403"/>
            <a:ext cx="10379849" cy="2932447"/>
          </a:xfrm>
          <a:prstGeom prst="rect">
            <a:avLst/>
          </a:prstGeom>
        </p:spPr>
        <p:txBody>
          <a:bodyPr vert="horz" lIns="98694" tIns="49347" rIns="98694" bIns="49347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★思考ツールとは、「答えを書く」ためのものではありません！！</a:t>
            </a:r>
            <a:endParaRPr lang="en-US" altLang="ja-JP" b="1" dirty="0"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  <a:p>
            <a:pPr algn="l"/>
            <a:r>
              <a:rPr lang="ja-JP" altLang="en-US" sz="1943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　</a:t>
            </a:r>
            <a:r>
              <a:rPr lang="ja-JP" altLang="en-US" sz="1800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思考ツールとは、</a:t>
            </a:r>
            <a:r>
              <a:rPr lang="ja-JP" altLang="en-US" sz="1800" b="1" dirty="0">
                <a:solidFill>
                  <a:srgbClr val="FF0000"/>
                </a:solidFill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頭の中にある知識や情報を書き出して「見える化」</a:t>
            </a:r>
            <a:r>
              <a:rPr lang="ja-JP" altLang="en-US" sz="1800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するものです。</a:t>
            </a:r>
            <a:endParaRPr lang="en-US" altLang="ja-JP" sz="1800" dirty="0"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  <a:p>
            <a:pPr algn="l"/>
            <a:r>
              <a:rPr lang="ja-JP" altLang="en-US" sz="1800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書き出すことで自分の頭の中にある考えを整理することができ、さらに友達やグループ内で共有</a:t>
            </a:r>
            <a:endParaRPr lang="en-US" altLang="ja-JP" sz="1800" dirty="0"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  <a:p>
            <a:pPr algn="l"/>
            <a:r>
              <a:rPr lang="ja-JP" altLang="en-US" sz="1800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することができます。そして、お互いの考えの関係性や傾向、問いに対する課題や改善方法を</a:t>
            </a:r>
            <a:endParaRPr lang="en-US" altLang="ja-JP" sz="1800" dirty="0"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  <a:p>
            <a:pPr algn="l"/>
            <a:r>
              <a:rPr lang="ja-JP" altLang="en-US" sz="1800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明らかにすることができるのです。</a:t>
            </a:r>
            <a:endParaRPr lang="en-US" altLang="ja-JP" sz="1800" dirty="0"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  <a:p>
            <a:pPr algn="l"/>
            <a:r>
              <a:rPr lang="ja-JP" altLang="en-US" sz="1800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　思考ツールの目標は、</a:t>
            </a:r>
            <a:r>
              <a:rPr lang="ja-JP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「意見や考えを整理して</a:t>
            </a:r>
            <a:r>
              <a:rPr lang="ja-JP" altLang="en-US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情報を編集</a:t>
            </a:r>
            <a:r>
              <a:rPr lang="ja-JP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すること」「</a:t>
            </a:r>
            <a:r>
              <a:rPr lang="ja-JP" altLang="en-US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みんなでアイディアを</a:t>
            </a:r>
            <a:endParaRPr lang="en-US" altLang="ja-JP" sz="1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  <a:p>
            <a:pPr algn="l"/>
            <a:r>
              <a:rPr lang="ja-JP" altLang="en-US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共有</a:t>
            </a:r>
            <a:r>
              <a:rPr lang="ja-JP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すること」</a:t>
            </a:r>
            <a:r>
              <a:rPr lang="ja-JP" altLang="en-US" sz="1800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なのです。</a:t>
            </a:r>
            <a:endParaRPr lang="en-US" altLang="ja-JP" sz="1800" dirty="0"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8298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F9FFB5F-5DB4-40C2-A29D-F8AE6CA5FDFC}"/>
              </a:ext>
            </a:extLst>
          </p:cNvPr>
          <p:cNvSpPr/>
          <p:nvPr/>
        </p:nvSpPr>
        <p:spPr>
          <a:xfrm>
            <a:off x="120532" y="95840"/>
            <a:ext cx="10450749" cy="75707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15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4278EFA-1248-4D0B-B105-0042F3B0B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5840"/>
            <a:ext cx="10691813" cy="757079"/>
          </a:xfrm>
        </p:spPr>
        <p:txBody>
          <a:bodyPr anchor="t">
            <a:normAutofit/>
          </a:bodyPr>
          <a:lstStyle/>
          <a:p>
            <a:r>
              <a:rPr lang="ja-JP" altLang="en-US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クラゲチャート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65238" y="5580211"/>
            <a:ext cx="10064012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意見や事実などに対して、</a:t>
            </a: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「根拠となる箇所」を探す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ことができる。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頭の部分に記入した事象について、足の部分にその根拠を書く。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足の数かは</a:t>
            </a:r>
            <a:r>
              <a:rPr lang="en-US" altLang="ja-JP" sz="2400" dirty="0">
                <a:latin typeface="HG丸ｺﾞｼｯｸM-PRO"/>
                <a:ea typeface="HG丸ｺﾞｼｯｸM-PRO"/>
                <a:cs typeface="HG丸ｺﾞｼｯｸM-PRO"/>
              </a:rPr>
              <a:t>5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本ですが、すべてを使う必要はなく、足りなければ描き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足してもかまいません。 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76F4C2C-E86B-4488-AE26-155B86B5AED2}"/>
              </a:ext>
            </a:extLst>
          </p:cNvPr>
          <p:cNvGrpSpPr/>
          <p:nvPr/>
        </p:nvGrpSpPr>
        <p:grpSpPr>
          <a:xfrm>
            <a:off x="1688545" y="928165"/>
            <a:ext cx="8396308" cy="4736306"/>
            <a:chOff x="1688545" y="928165"/>
            <a:chExt cx="8396308" cy="4736306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8545" y="928165"/>
              <a:ext cx="7678240" cy="4736306"/>
            </a:xfrm>
            <a:prstGeom prst="rect">
              <a:avLst/>
            </a:prstGeom>
          </p:spPr>
        </p:pic>
        <p:sp>
          <p:nvSpPr>
            <p:cNvPr id="7" name="正方形/長方形 6"/>
            <p:cNvSpPr/>
            <p:nvPr/>
          </p:nvSpPr>
          <p:spPr>
            <a:xfrm>
              <a:off x="8025609" y="2563601"/>
              <a:ext cx="2059244" cy="14568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ja-JP" altLang="en-US" sz="2400" dirty="0">
                  <a:effectLst/>
                  <a:latin typeface="ＭＳ Ｐ明朝"/>
                  <a:ea typeface="ＭＳ Ｐ明朝"/>
                  <a:cs typeface="ＭＳ Ｐ明朝"/>
                </a:rPr>
                <a:t>・</a:t>
              </a:r>
              <a:r>
                <a:rPr lang="ja-JP" altLang="en-US" sz="2400" dirty="0">
                  <a:latin typeface="ＭＳ Ｐ明朝"/>
                  <a:ea typeface="ＭＳ Ｐ明朝"/>
                  <a:cs typeface="ＭＳ Ｐ明朝"/>
                </a:rPr>
                <a:t>理由づける</a:t>
              </a:r>
              <a:endParaRPr lang="en-US" altLang="ja-JP" sz="2400" dirty="0">
                <a:latin typeface="ＭＳ Ｐ明朝"/>
                <a:ea typeface="ＭＳ Ｐ明朝"/>
                <a:cs typeface="ＭＳ Ｐ明朝"/>
              </a:endParaRPr>
            </a:p>
            <a:p>
              <a:pPr>
                <a:spcBef>
                  <a:spcPts val="1000"/>
                </a:spcBef>
              </a:pPr>
              <a:r>
                <a:rPr lang="ja-JP" altLang="en-US" sz="2400" dirty="0">
                  <a:effectLst/>
                  <a:latin typeface="ＭＳ Ｐ明朝"/>
                  <a:ea typeface="ＭＳ Ｐ明朝"/>
                  <a:cs typeface="ＭＳ Ｐ明朝"/>
                </a:rPr>
                <a:t>・関係づける</a:t>
              </a:r>
              <a:endParaRPr lang="en-US" altLang="ja-JP" sz="2400" dirty="0">
                <a:effectLst/>
                <a:latin typeface="ＭＳ Ｐ明朝"/>
                <a:ea typeface="ＭＳ Ｐ明朝"/>
                <a:cs typeface="ＭＳ Ｐ明朝"/>
              </a:endParaRPr>
            </a:p>
            <a:p>
              <a:pPr>
                <a:spcBef>
                  <a:spcPts val="1000"/>
                </a:spcBef>
              </a:pPr>
              <a:r>
                <a:rPr lang="ja-JP" altLang="en-US" sz="2400" dirty="0">
                  <a:latin typeface="ＭＳ Ｐ明朝"/>
                  <a:ea typeface="ＭＳ Ｐ明朝"/>
                  <a:cs typeface="ＭＳ Ｐ明朝"/>
                </a:rPr>
                <a:t>・要約する</a:t>
              </a:r>
              <a:endParaRPr lang="en-US" altLang="ja-JP" sz="2400" dirty="0">
                <a:latin typeface="ＭＳ Ｐ明朝"/>
                <a:ea typeface="ＭＳ Ｐ明朝"/>
                <a:cs typeface="ＭＳ Ｐ明朝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5372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F9FFB5F-5DB4-40C2-A29D-F8AE6CA5FDFC}"/>
              </a:ext>
            </a:extLst>
          </p:cNvPr>
          <p:cNvSpPr/>
          <p:nvPr/>
        </p:nvSpPr>
        <p:spPr>
          <a:xfrm>
            <a:off x="120532" y="95840"/>
            <a:ext cx="10450749" cy="75707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15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4278EFA-1248-4D0B-B105-0042F3B0B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5840"/>
            <a:ext cx="10691813" cy="757079"/>
          </a:xfrm>
        </p:spPr>
        <p:txBody>
          <a:bodyPr anchor="t">
            <a:normAutofit/>
          </a:bodyPr>
          <a:lstStyle/>
          <a:p>
            <a:r>
              <a:rPr lang="ja-JP" altLang="en-US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キャンディチャート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248281" y="5999540"/>
            <a:ext cx="10443531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予想することを助けてくれる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ツールです。左には仮定した条件を記入し、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真ん中の丸には仮定した</a:t>
            </a:r>
            <a:r>
              <a:rPr lang="ja-JP" altLang="en-US" sz="2400" dirty="0">
                <a:effectLst/>
                <a:latin typeface="HG丸ｺﾞｼｯｸM-PRO"/>
                <a:ea typeface="HG丸ｺﾞｼｯｸM-PRO"/>
                <a:cs typeface="HG丸ｺﾞｼｯｸM-PRO"/>
              </a:rPr>
              <a:t>条件の結果、何が起こるかを記入します。</a:t>
            </a:r>
            <a:endParaRPr lang="en-US" altLang="ja-JP" sz="2400" dirty="0">
              <a:effectLst/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右側に</a:t>
            </a:r>
            <a:r>
              <a:rPr lang="ja-JP" altLang="en-US" sz="2400" dirty="0">
                <a:effectLst/>
                <a:latin typeface="HG丸ｺﾞｼｯｸM-PRO"/>
                <a:ea typeface="HG丸ｺﾞｼｯｸM-PRO"/>
                <a:cs typeface="HG丸ｺﾞｼｯｸM-PRO"/>
              </a:rPr>
              <a:t>なぜそうなるのかを記入することで、予想したことを整理します。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5F3F80C-53D6-4161-9F86-90B17CC08EFB}"/>
              </a:ext>
            </a:extLst>
          </p:cNvPr>
          <p:cNvGrpSpPr/>
          <p:nvPr/>
        </p:nvGrpSpPr>
        <p:grpSpPr>
          <a:xfrm>
            <a:off x="834154" y="928164"/>
            <a:ext cx="9863712" cy="4956970"/>
            <a:chOff x="834154" y="928164"/>
            <a:chExt cx="9863712" cy="4956970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4154" y="928164"/>
              <a:ext cx="9571171" cy="4956970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2B8EC0E9-2504-4168-A262-1FDC674EA685}"/>
                </a:ext>
              </a:extLst>
            </p:cNvPr>
            <p:cNvSpPr/>
            <p:nvPr/>
          </p:nvSpPr>
          <p:spPr>
            <a:xfrm>
              <a:off x="8540187" y="2344010"/>
              <a:ext cx="2157679" cy="19543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1000"/>
                </a:spcBef>
              </a:pPr>
              <a:r>
                <a:rPr lang="ja-JP" altLang="en-US" sz="2400" dirty="0">
                  <a:effectLst/>
                  <a:latin typeface="ＭＳ Ｐ明朝"/>
                  <a:ea typeface="ＭＳ Ｐ明朝"/>
                  <a:cs typeface="ＭＳ Ｐ明朝"/>
                </a:rPr>
                <a:t>・仮定する</a:t>
              </a:r>
              <a:endParaRPr lang="en-US" altLang="ja-JP" sz="2400" dirty="0">
                <a:effectLst/>
                <a:latin typeface="ＭＳ Ｐ明朝"/>
                <a:ea typeface="ＭＳ Ｐ明朝"/>
                <a:cs typeface="ＭＳ Ｐ明朝"/>
              </a:endParaRPr>
            </a:p>
            <a:p>
              <a:pPr>
                <a:spcBef>
                  <a:spcPts val="1000"/>
                </a:spcBef>
              </a:pPr>
              <a:r>
                <a:rPr lang="ja-JP" altLang="en-US" sz="2400" dirty="0">
                  <a:latin typeface="ＭＳ Ｐ明朝"/>
                  <a:ea typeface="ＭＳ Ｐ明朝"/>
                  <a:cs typeface="ＭＳ Ｐ明朝"/>
                </a:rPr>
                <a:t>・予想する</a:t>
              </a:r>
              <a:endParaRPr lang="en-US" altLang="ja-JP" sz="2400" dirty="0">
                <a:latin typeface="ＭＳ Ｐ明朝"/>
                <a:ea typeface="ＭＳ Ｐ明朝"/>
                <a:cs typeface="ＭＳ Ｐ明朝"/>
              </a:endParaRPr>
            </a:p>
            <a:p>
              <a:pPr>
                <a:spcBef>
                  <a:spcPts val="1000"/>
                </a:spcBef>
              </a:pPr>
              <a:r>
                <a:rPr lang="ja-JP" altLang="en-US" sz="2400" dirty="0">
                  <a:latin typeface="ＭＳ Ｐ明朝"/>
                  <a:ea typeface="ＭＳ Ｐ明朝"/>
                  <a:cs typeface="ＭＳ Ｐ明朝"/>
                </a:rPr>
                <a:t>・推論する</a:t>
              </a:r>
              <a:endParaRPr lang="en-US" altLang="ja-JP" sz="2400" dirty="0">
                <a:latin typeface="ＭＳ Ｐ明朝"/>
                <a:ea typeface="ＭＳ Ｐ明朝"/>
                <a:cs typeface="ＭＳ Ｐ明朝"/>
              </a:endParaRPr>
            </a:p>
            <a:p>
              <a:pPr>
                <a:spcBef>
                  <a:spcPts val="1000"/>
                </a:spcBef>
              </a:pPr>
              <a:r>
                <a:rPr lang="ja-JP" altLang="en-US" sz="2400" dirty="0">
                  <a:latin typeface="ＭＳ Ｐ明朝"/>
                  <a:ea typeface="ＭＳ Ｐ明朝"/>
                  <a:cs typeface="ＭＳ Ｐ明朝"/>
                </a:rPr>
                <a:t>・見通す</a:t>
              </a:r>
              <a:endParaRPr lang="en-US" altLang="ja-JP" sz="2400" dirty="0">
                <a:latin typeface="ＭＳ Ｐ明朝"/>
                <a:ea typeface="ＭＳ Ｐ明朝"/>
                <a:cs typeface="ＭＳ Ｐ明朝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5372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F9FFB5F-5DB4-40C2-A29D-F8AE6CA5FDFC}"/>
              </a:ext>
            </a:extLst>
          </p:cNvPr>
          <p:cNvSpPr/>
          <p:nvPr/>
        </p:nvSpPr>
        <p:spPr>
          <a:xfrm>
            <a:off x="120532" y="95840"/>
            <a:ext cx="10450749" cy="75707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15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4278EFA-1248-4D0B-B105-0042F3B0B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5840"/>
            <a:ext cx="10691813" cy="757079"/>
          </a:xfrm>
        </p:spPr>
        <p:txBody>
          <a:bodyPr anchor="t">
            <a:normAutofit/>
          </a:bodyPr>
          <a:lstStyle/>
          <a:p>
            <a:r>
              <a:rPr lang="ja-JP" altLang="en-US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フィッシュボーン（特性要因図）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28601" y="5653487"/>
            <a:ext cx="10064012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原因と結果のつながりを整理する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ことができる。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頭の部分に結果や問題を書き、その結果になった原因を太い骨に書く。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さらにその原因が起こった理由を、細い骨に書いていく。</a:t>
            </a:r>
            <a:endParaRPr lang="ja-JP" altLang="en-US" sz="2400" dirty="0">
              <a:effectLst/>
              <a:latin typeface="HG丸ｺﾞｼｯｸM-PRO"/>
              <a:ea typeface="HG丸ｺﾞｼｯｸM-PRO"/>
              <a:cs typeface="HG丸ｺﾞｼｯｸM-PRO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853" y="1257916"/>
            <a:ext cx="7043915" cy="379672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0083" y="1600014"/>
            <a:ext cx="2014877" cy="13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72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F9FFB5F-5DB4-40C2-A29D-F8AE6CA5FDFC}"/>
              </a:ext>
            </a:extLst>
          </p:cNvPr>
          <p:cNvSpPr/>
          <p:nvPr/>
        </p:nvSpPr>
        <p:spPr>
          <a:xfrm>
            <a:off x="120532" y="95840"/>
            <a:ext cx="10450749" cy="75707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15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4278EFA-1248-4D0B-B105-0042F3B0B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5840"/>
            <a:ext cx="10691813" cy="757079"/>
          </a:xfrm>
        </p:spPr>
        <p:txBody>
          <a:bodyPr anchor="t">
            <a:normAutofit/>
          </a:bodyPr>
          <a:lstStyle/>
          <a:p>
            <a:r>
              <a:rPr lang="ja-JP" altLang="en-US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座標軸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20532" y="5482183"/>
            <a:ext cx="1027208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さまざまな事柄を</a:t>
            </a: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相互の関係に気をつけながら整理する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のに役立ちます。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反対の意味合いをもつ２つの座標軸を設定する。答えがどのあたりに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位置づくかをイメージして書いていく。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その配置を見て、</a:t>
            </a:r>
            <a:r>
              <a:rPr lang="ja-JP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現状を分析したり改善策を考えたりする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ことができる。</a:t>
            </a:r>
            <a:endParaRPr lang="ja-JP" altLang="en-US" sz="2400" dirty="0">
              <a:effectLst/>
              <a:latin typeface="HG丸ｺﾞｼｯｸM-PRO"/>
              <a:ea typeface="HG丸ｺﾞｼｯｸM-PRO"/>
              <a:cs typeface="HG丸ｺﾞｼｯｸM-PRO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3329" y="968123"/>
            <a:ext cx="4823833" cy="441271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59726" y="1838910"/>
            <a:ext cx="2247650" cy="18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46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F9FFB5F-5DB4-40C2-A29D-F8AE6CA5FDFC}"/>
              </a:ext>
            </a:extLst>
          </p:cNvPr>
          <p:cNvSpPr/>
          <p:nvPr/>
        </p:nvSpPr>
        <p:spPr>
          <a:xfrm>
            <a:off x="120532" y="95840"/>
            <a:ext cx="10450749" cy="75707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15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4278EFA-1248-4D0B-B105-0042F3B0B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5840"/>
            <a:ext cx="10691813" cy="757079"/>
          </a:xfrm>
        </p:spPr>
        <p:txBody>
          <a:bodyPr anchor="t">
            <a:normAutofit/>
          </a:bodyPr>
          <a:lstStyle/>
          <a:p>
            <a:r>
              <a:rPr lang="ja-JP" altLang="en-US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バタフライチャート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28601" y="5983231"/>
            <a:ext cx="10064012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課題や問題</a:t>
            </a: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について賛成</a:t>
            </a:r>
            <a:r>
              <a:rPr lang="en-US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・</a:t>
            </a: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反対をそれぞれ強弱に分けて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書き出す。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物事を良い面、悪い面の両面からみることを促します。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賛否両方に対する目配りのきいた、説得力のある意見が生まれる。</a:t>
            </a:r>
            <a:endParaRPr lang="ja-JP" altLang="en-US" sz="2400" dirty="0">
              <a:effectLst/>
              <a:latin typeface="HG丸ｺﾞｼｯｸM-PRO"/>
              <a:ea typeface="HG丸ｺﾞｼｯｸM-PRO"/>
              <a:cs typeface="HG丸ｺﾞｼｯｸM-PRO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022B13B-7AA5-459F-B8DC-4A49F2A65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692" y="910696"/>
            <a:ext cx="9209749" cy="4993543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147D71B-3E16-463E-830F-437162162557}"/>
              </a:ext>
            </a:extLst>
          </p:cNvPr>
          <p:cNvSpPr/>
          <p:nvPr/>
        </p:nvSpPr>
        <p:spPr>
          <a:xfrm>
            <a:off x="8527312" y="2685118"/>
            <a:ext cx="2109996" cy="14568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effectLst/>
                <a:latin typeface="ＭＳ Ｐ明朝"/>
                <a:ea typeface="ＭＳ Ｐ明朝"/>
                <a:cs typeface="ＭＳ Ｐ明朝"/>
              </a:rPr>
              <a:t>・</a:t>
            </a: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理由づける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effectLst/>
                <a:latin typeface="ＭＳ Ｐ明朝"/>
                <a:ea typeface="ＭＳ Ｐ明朝"/>
                <a:cs typeface="ＭＳ Ｐ明朝"/>
              </a:rPr>
              <a:t>・多面的に見る</a:t>
            </a:r>
            <a:endParaRPr lang="en-US" altLang="ja-JP" sz="2400" dirty="0">
              <a:effectLst/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・多角的に見る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2488006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F9FFB5F-5DB4-40C2-A29D-F8AE6CA5FDFC}"/>
              </a:ext>
            </a:extLst>
          </p:cNvPr>
          <p:cNvSpPr/>
          <p:nvPr/>
        </p:nvSpPr>
        <p:spPr>
          <a:xfrm>
            <a:off x="120532" y="95840"/>
            <a:ext cx="10450749" cy="75707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15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4278EFA-1248-4D0B-B105-0042F3B0B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5840"/>
            <a:ext cx="10691813" cy="757079"/>
          </a:xfrm>
        </p:spPr>
        <p:txBody>
          <a:bodyPr anchor="t">
            <a:normAutofit/>
          </a:bodyPr>
          <a:lstStyle/>
          <a:p>
            <a:r>
              <a:rPr lang="ja-JP" altLang="en-US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ダイヤモンドランキング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28601" y="5983231"/>
            <a:ext cx="10064012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複数の選択肢の優先順位（ランキング）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をつける。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個人で優先順位をつけてランキングにして並べ、それをグループで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effectLst/>
                <a:latin typeface="HG丸ｺﾞｼｯｸM-PRO"/>
                <a:ea typeface="HG丸ｺﾞｼｯｸM-PRO"/>
                <a:cs typeface="HG丸ｺﾞｼｯｸM-PRO"/>
              </a:rPr>
              <a:t>交流する。そのランキングにした理由や根拠を大切にする。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877417" y="1216591"/>
            <a:ext cx="3607069" cy="1131217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877417" y="4314423"/>
            <a:ext cx="3607069" cy="1131217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224681" y="2762641"/>
            <a:ext cx="3607069" cy="1131217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30152" y="2762641"/>
            <a:ext cx="3607069" cy="1131217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886876" y="4046988"/>
            <a:ext cx="205924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effectLst/>
                <a:latin typeface="ＭＳ Ｐ明朝"/>
                <a:ea typeface="ＭＳ Ｐ明朝"/>
                <a:cs typeface="ＭＳ Ｐ明朝"/>
              </a:rPr>
              <a:t>・位置付ける</a:t>
            </a:r>
            <a:endParaRPr lang="en-US" altLang="ja-JP" sz="2400" dirty="0">
              <a:effectLst/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effectLst/>
                <a:latin typeface="ＭＳ Ｐ明朝"/>
                <a:ea typeface="ＭＳ Ｐ明朝"/>
                <a:cs typeface="ＭＳ Ｐ明朝"/>
              </a:rPr>
              <a:t>・比較する</a:t>
            </a:r>
            <a:endParaRPr lang="en-US" altLang="ja-JP" sz="2400" dirty="0">
              <a:effectLst/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・整理する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effectLst/>
                <a:latin typeface="ＭＳ Ｐ明朝"/>
                <a:ea typeface="ＭＳ Ｐ明朝"/>
                <a:cs typeface="ＭＳ Ｐ明朝"/>
              </a:rPr>
              <a:t>・焦点化する</a:t>
            </a:r>
          </a:p>
        </p:txBody>
      </p:sp>
    </p:spTree>
    <p:extLst>
      <p:ext uri="{BB962C8B-B14F-4D97-AF65-F5344CB8AC3E}">
        <p14:creationId xmlns:p14="http://schemas.microsoft.com/office/powerpoint/2010/main" val="620675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F9FFB5F-5DB4-40C2-A29D-F8AE6CA5FDFC}"/>
              </a:ext>
            </a:extLst>
          </p:cNvPr>
          <p:cNvSpPr/>
          <p:nvPr/>
        </p:nvSpPr>
        <p:spPr>
          <a:xfrm>
            <a:off x="120532" y="95840"/>
            <a:ext cx="10450749" cy="75707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15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4278EFA-1248-4D0B-B105-0042F3B0B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5840"/>
            <a:ext cx="10691813" cy="757079"/>
          </a:xfrm>
        </p:spPr>
        <p:txBody>
          <a:bodyPr anchor="t">
            <a:normAutofit/>
          </a:bodyPr>
          <a:lstStyle/>
          <a:p>
            <a:r>
              <a:rPr lang="en-US" altLang="ja-JP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WHY</a:t>
            </a:r>
            <a:r>
              <a:rPr lang="ja-JP" altLang="en-US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ツリー（原因探求ツリー）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507269" y="5059570"/>
            <a:ext cx="10064012" cy="2451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思考の過程を視覚化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するのに有効。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「なぜ」「どうして」と考えて書き溜めていき、仮説を立証するための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根拠を探し出す。探し出された根拠から「なぜ」と問うことで、思考が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さらにつながっていく。</a:t>
            </a:r>
            <a:r>
              <a:rPr lang="en-US" altLang="ja-JP" sz="2400" dirty="0">
                <a:latin typeface="HG丸ｺﾞｼｯｸM-PRO"/>
                <a:ea typeface="HG丸ｺﾞｼｯｸM-PRO"/>
                <a:cs typeface="HG丸ｺﾞｼｯｸM-PRO"/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en-US" altLang="ja-JP" sz="2400" dirty="0">
                <a:latin typeface="HG丸ｺﾞｼｯｸM-PRO"/>
                <a:ea typeface="HG丸ｺﾞｼｯｸM-PRO"/>
                <a:cs typeface="HG丸ｺﾞｼｯｸM-PRO"/>
              </a:rPr>
              <a:t>WHAT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（要素分解）ツリーや</a:t>
            </a:r>
            <a:r>
              <a:rPr lang="en-US" altLang="ja-JP" sz="2400" dirty="0">
                <a:latin typeface="HG丸ｺﾞｼｯｸM-PRO"/>
                <a:ea typeface="HG丸ｺﾞｼｯｸM-PRO"/>
                <a:cs typeface="HG丸ｺﾞｼｯｸM-PRO"/>
              </a:rPr>
              <a:t>HOW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（問題解決）ツリーがある。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E35D0B2-385B-4768-9296-A432C468FEC8}"/>
              </a:ext>
            </a:extLst>
          </p:cNvPr>
          <p:cNvSpPr/>
          <p:nvPr/>
        </p:nvSpPr>
        <p:spPr>
          <a:xfrm>
            <a:off x="8534134" y="1939582"/>
            <a:ext cx="2157679" cy="14568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・構造化する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・要約する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・理由づける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7279D305-32C4-4151-A072-E8269D3B9623}"/>
              </a:ext>
            </a:extLst>
          </p:cNvPr>
          <p:cNvGrpSpPr/>
          <p:nvPr/>
        </p:nvGrpSpPr>
        <p:grpSpPr>
          <a:xfrm>
            <a:off x="1436125" y="1099387"/>
            <a:ext cx="6847973" cy="3713714"/>
            <a:chOff x="1436125" y="1099387"/>
            <a:chExt cx="6847973" cy="3713714"/>
          </a:xfrm>
        </p:grpSpPr>
        <p:sp>
          <p:nvSpPr>
            <p:cNvPr id="3" name="角丸四角形 2"/>
            <p:cNvSpPr/>
            <p:nvPr/>
          </p:nvSpPr>
          <p:spPr>
            <a:xfrm>
              <a:off x="1436125" y="2661106"/>
              <a:ext cx="1907299" cy="590278"/>
            </a:xfrm>
            <a:prstGeom prst="roundRect">
              <a:avLst/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4042715" y="3703478"/>
              <a:ext cx="1907299" cy="590278"/>
            </a:xfrm>
            <a:prstGeom prst="roundRect">
              <a:avLst/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角丸四角形 12"/>
            <p:cNvSpPr/>
            <p:nvPr/>
          </p:nvSpPr>
          <p:spPr>
            <a:xfrm>
              <a:off x="4042715" y="1644981"/>
              <a:ext cx="1907299" cy="590278"/>
            </a:xfrm>
            <a:prstGeom prst="roundRect">
              <a:avLst/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" name="図形グループ 3"/>
            <p:cNvGrpSpPr/>
            <p:nvPr/>
          </p:nvGrpSpPr>
          <p:grpSpPr>
            <a:xfrm>
              <a:off x="6376799" y="1099387"/>
              <a:ext cx="1907299" cy="3713714"/>
              <a:chOff x="6046231" y="1161543"/>
              <a:chExt cx="2326454" cy="4529852"/>
            </a:xfrm>
          </p:grpSpPr>
          <p:grpSp>
            <p:nvGrpSpPr>
              <p:cNvPr id="5" name="図形グループ 4"/>
              <p:cNvGrpSpPr/>
              <p:nvPr/>
            </p:nvGrpSpPr>
            <p:grpSpPr>
              <a:xfrm>
                <a:off x="6046231" y="1161543"/>
                <a:ext cx="2326454" cy="1986956"/>
                <a:chOff x="6505118" y="1161543"/>
                <a:chExt cx="2326454" cy="1986956"/>
              </a:xfrm>
            </p:grpSpPr>
            <p:sp>
              <p:nvSpPr>
                <p:cNvPr id="14" name="角丸四角形 13"/>
                <p:cNvSpPr/>
                <p:nvPr/>
              </p:nvSpPr>
              <p:spPr>
                <a:xfrm>
                  <a:off x="6505118" y="2428500"/>
                  <a:ext cx="2326454" cy="719999"/>
                </a:xfrm>
                <a:prstGeom prst="roundRect">
                  <a:avLst/>
                </a:prstGeom>
                <a:solidFill>
                  <a:srgbClr val="FFFFFF"/>
                </a:solidFill>
                <a:ln w="28575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" name="角丸四角形 14"/>
                <p:cNvSpPr/>
                <p:nvPr/>
              </p:nvSpPr>
              <p:spPr>
                <a:xfrm>
                  <a:off x="6505118" y="1161543"/>
                  <a:ext cx="2326454" cy="719999"/>
                </a:xfrm>
                <a:prstGeom prst="roundRect">
                  <a:avLst/>
                </a:prstGeom>
                <a:solidFill>
                  <a:srgbClr val="FFFFFF"/>
                </a:solidFill>
                <a:ln w="28575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6" name="図形グループ 15"/>
              <p:cNvGrpSpPr/>
              <p:nvPr/>
            </p:nvGrpSpPr>
            <p:grpSpPr>
              <a:xfrm>
                <a:off x="6046231" y="3704439"/>
                <a:ext cx="2326454" cy="1986956"/>
                <a:chOff x="6505118" y="1161543"/>
                <a:chExt cx="2326454" cy="1986956"/>
              </a:xfrm>
            </p:grpSpPr>
            <p:sp>
              <p:nvSpPr>
                <p:cNvPr id="17" name="角丸四角形 16"/>
                <p:cNvSpPr/>
                <p:nvPr/>
              </p:nvSpPr>
              <p:spPr>
                <a:xfrm>
                  <a:off x="6505118" y="2428500"/>
                  <a:ext cx="2326454" cy="719999"/>
                </a:xfrm>
                <a:prstGeom prst="roundRect">
                  <a:avLst/>
                </a:prstGeom>
                <a:solidFill>
                  <a:srgbClr val="FFFFFF"/>
                </a:solidFill>
                <a:ln w="28575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8" name="角丸四角形 17"/>
                <p:cNvSpPr/>
                <p:nvPr/>
              </p:nvSpPr>
              <p:spPr>
                <a:xfrm>
                  <a:off x="6505118" y="1161543"/>
                  <a:ext cx="2326454" cy="719999"/>
                </a:xfrm>
                <a:prstGeom prst="roundRect">
                  <a:avLst/>
                </a:prstGeom>
                <a:solidFill>
                  <a:srgbClr val="FFFFFF"/>
                </a:solidFill>
                <a:ln w="28575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cxnSp>
          <p:nvCxnSpPr>
            <p:cNvPr id="9" name="直線矢印コネクタ 8"/>
            <p:cNvCxnSpPr>
              <a:cxnSpLocks/>
            </p:cNvCxnSpPr>
            <p:nvPr/>
          </p:nvCxnSpPr>
          <p:spPr>
            <a:xfrm>
              <a:off x="3704790" y="1935052"/>
              <a:ext cx="360000" cy="0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>
              <a:cxnSpLocks/>
            </p:cNvCxnSpPr>
            <p:nvPr/>
          </p:nvCxnSpPr>
          <p:spPr>
            <a:xfrm flipV="1">
              <a:off x="3704790" y="3998617"/>
              <a:ext cx="360000" cy="1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>
              <a:endCxn id="15" idx="1"/>
            </p:cNvCxnSpPr>
            <p:nvPr/>
          </p:nvCxnSpPr>
          <p:spPr>
            <a:xfrm flipV="1">
              <a:off x="5954388" y="1394526"/>
              <a:ext cx="422411" cy="540526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/>
            <p:cNvCxnSpPr>
              <a:endCxn id="14" idx="1"/>
            </p:cNvCxnSpPr>
            <p:nvPr/>
          </p:nvCxnSpPr>
          <p:spPr>
            <a:xfrm>
              <a:off x="5956843" y="1946256"/>
              <a:ext cx="419955" cy="486961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 flipV="1">
              <a:off x="5956843" y="3461773"/>
              <a:ext cx="422411" cy="540526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/>
            <p:cNvCxnSpPr/>
            <p:nvPr/>
          </p:nvCxnSpPr>
          <p:spPr>
            <a:xfrm>
              <a:off x="5959299" y="4013503"/>
              <a:ext cx="419955" cy="486961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8FE57B13-2EAC-40BC-9438-ACB2176BB65F}"/>
                </a:ext>
              </a:extLst>
            </p:cNvPr>
            <p:cNvCxnSpPr/>
            <p:nvPr/>
          </p:nvCxnSpPr>
          <p:spPr>
            <a:xfrm>
              <a:off x="3704790" y="1935052"/>
              <a:ext cx="0" cy="20423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0DF8DED7-69B9-44BF-8895-2058BD2CC7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3424" y="2955044"/>
              <a:ext cx="36136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7725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5680" y="787109"/>
            <a:ext cx="8763037" cy="5028788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F9FFB5F-5DB4-40C2-A29D-F8AE6CA5FDFC}"/>
              </a:ext>
            </a:extLst>
          </p:cNvPr>
          <p:cNvSpPr/>
          <p:nvPr/>
        </p:nvSpPr>
        <p:spPr>
          <a:xfrm>
            <a:off x="120532" y="95840"/>
            <a:ext cx="10450749" cy="75707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15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4278EFA-1248-4D0B-B105-0042F3B0B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5840"/>
            <a:ext cx="10691813" cy="757079"/>
          </a:xfrm>
        </p:spPr>
        <p:txBody>
          <a:bodyPr anchor="t">
            <a:normAutofit/>
          </a:bodyPr>
          <a:lstStyle/>
          <a:p>
            <a:r>
              <a:rPr lang="ja-JP" altLang="en-US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ベン図</a:t>
            </a:r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32F3713E-59B3-444A-88F4-D87A696E5C92}"/>
              </a:ext>
            </a:extLst>
          </p:cNvPr>
          <p:cNvSpPr txBox="1">
            <a:spLocks/>
          </p:cNvSpPr>
          <p:nvPr/>
        </p:nvSpPr>
        <p:spPr>
          <a:xfrm>
            <a:off x="170749" y="5603396"/>
            <a:ext cx="10415679" cy="1600658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ja-JP" altLang="en-US" dirty="0">
                <a:latin typeface="HG丸ｺﾞｼｯｸM-PRO"/>
                <a:ea typeface="HG丸ｺﾞｼｯｸM-PRO"/>
                <a:cs typeface="HG丸ｺﾞｼｯｸM-PRO"/>
              </a:rPr>
              <a:t>何かを比べるとき、つい相違点にだけ目か行きがちですが、ベン図を</a:t>
            </a:r>
            <a:endParaRPr lang="en-US" altLang="ja-JP" dirty="0">
              <a:latin typeface="HG丸ｺﾞｼｯｸM-PRO"/>
              <a:ea typeface="HG丸ｺﾞｼｯｸM-PRO"/>
              <a:cs typeface="HG丸ｺﾞｼｯｸM-PRO"/>
            </a:endParaRPr>
          </a:p>
          <a:p>
            <a:pPr algn="l">
              <a:lnSpc>
                <a:spcPct val="100000"/>
              </a:lnSpc>
            </a:pPr>
            <a:r>
              <a:rPr lang="ja-JP" altLang="en-US" dirty="0">
                <a:latin typeface="HG丸ｺﾞｼｯｸM-PRO"/>
                <a:ea typeface="HG丸ｺﾞｼｯｸM-PRO"/>
                <a:cs typeface="HG丸ｺﾞｼｯｸM-PRO"/>
              </a:rPr>
              <a:t>用いると、</a:t>
            </a:r>
            <a:r>
              <a:rPr lang="ja-JP" alt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相違点と共通点の両方が意識</a:t>
            </a:r>
            <a:r>
              <a:rPr lang="ja-JP" altLang="en-US" dirty="0">
                <a:latin typeface="HG丸ｺﾞｼｯｸM-PRO"/>
                <a:ea typeface="HG丸ｺﾞｼｯｸM-PRO"/>
                <a:cs typeface="HG丸ｺﾞｼｯｸM-PRO"/>
              </a:rPr>
              <a:t>されます。 </a:t>
            </a:r>
            <a:endParaRPr lang="en-US" altLang="ja-JP" dirty="0">
              <a:latin typeface="HG丸ｺﾞｼｯｸM-PRO"/>
              <a:ea typeface="HG丸ｺﾞｼｯｸM-PRO"/>
              <a:cs typeface="HG丸ｺﾞｼｯｸM-PRO"/>
            </a:endParaRPr>
          </a:p>
          <a:p>
            <a:pPr algn="l">
              <a:lnSpc>
                <a:spcPct val="100000"/>
              </a:lnSpc>
            </a:pPr>
            <a:r>
              <a:rPr lang="ja-JP" altLang="en-US" dirty="0">
                <a:latin typeface="HG丸ｺﾞｼｯｸM-PRO"/>
                <a:ea typeface="HG丸ｺﾞｼｯｸM-PRO"/>
                <a:cs typeface="HG丸ｺﾞｼｯｸM-PRO"/>
              </a:rPr>
              <a:t>複数の事実や意見などについて共通点と相違点の両方をリストアップして</a:t>
            </a:r>
            <a:endParaRPr lang="en-US" altLang="ja-JP" dirty="0">
              <a:latin typeface="HG丸ｺﾞｼｯｸM-PRO"/>
              <a:ea typeface="HG丸ｺﾞｼｯｸM-PRO"/>
              <a:cs typeface="HG丸ｺﾞｼｯｸM-PRO"/>
            </a:endParaRPr>
          </a:p>
          <a:p>
            <a:pPr algn="l">
              <a:lnSpc>
                <a:spcPct val="100000"/>
              </a:lnSpc>
            </a:pPr>
            <a:r>
              <a:rPr lang="ja-JP" altLang="en-US" dirty="0">
                <a:latin typeface="HG丸ｺﾞｼｯｸM-PRO"/>
                <a:ea typeface="HG丸ｺﾞｼｯｸM-PRO"/>
                <a:cs typeface="HG丸ｺﾞｼｯｸM-PRO"/>
              </a:rPr>
              <a:t>整理します。</a:t>
            </a:r>
            <a:endParaRPr lang="en-US" altLang="ja-JP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77BB7D2-25E5-4119-A2C1-0958FCD438A6}"/>
              </a:ext>
            </a:extLst>
          </p:cNvPr>
          <p:cNvSpPr/>
          <p:nvPr/>
        </p:nvSpPr>
        <p:spPr>
          <a:xfrm>
            <a:off x="8796565" y="2820600"/>
            <a:ext cx="1621008" cy="9592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effectLst/>
                <a:latin typeface="ＭＳ Ｐ明朝"/>
                <a:ea typeface="ＭＳ Ｐ明朝"/>
                <a:cs typeface="ＭＳ Ｐ明朝"/>
              </a:rPr>
              <a:t>・比較する</a:t>
            </a:r>
            <a:endParaRPr lang="en-US" altLang="ja-JP" sz="2400" dirty="0">
              <a:effectLst/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・分類する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2854580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F9FFB5F-5DB4-40C2-A29D-F8AE6CA5FDFC}"/>
              </a:ext>
            </a:extLst>
          </p:cNvPr>
          <p:cNvSpPr/>
          <p:nvPr/>
        </p:nvSpPr>
        <p:spPr>
          <a:xfrm>
            <a:off x="120532" y="95840"/>
            <a:ext cx="10450749" cy="75707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15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4278EFA-1248-4D0B-B105-0042F3B0B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5840"/>
            <a:ext cx="10691813" cy="757079"/>
          </a:xfrm>
        </p:spPr>
        <p:txBody>
          <a:bodyPr anchor="t">
            <a:normAutofit/>
          </a:bodyPr>
          <a:lstStyle/>
          <a:p>
            <a:r>
              <a:rPr lang="ja-JP" altLang="en-US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イメージマップ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8677" y="1032759"/>
            <a:ext cx="8741702" cy="4428820"/>
          </a:xfrm>
          <a:prstGeom prst="rect">
            <a:avLst/>
          </a:prstGeom>
        </p:spPr>
      </p:pic>
      <p:sp>
        <p:nvSpPr>
          <p:cNvPr id="5" name="字幕 2">
            <a:extLst>
              <a:ext uri="{FF2B5EF4-FFF2-40B4-BE49-F238E27FC236}">
                <a16:creationId xmlns:a16="http://schemas.microsoft.com/office/drawing/2014/main" id="{32F3713E-59B3-444A-88F4-D87A696E5C92}"/>
              </a:ext>
            </a:extLst>
          </p:cNvPr>
          <p:cNvSpPr txBox="1">
            <a:spLocks/>
          </p:cNvSpPr>
          <p:nvPr/>
        </p:nvSpPr>
        <p:spPr>
          <a:xfrm>
            <a:off x="268669" y="5566870"/>
            <a:ext cx="10691813" cy="1778608"/>
          </a:xfrm>
          <a:prstGeom prst="rect">
            <a:avLst/>
          </a:prstGeom>
        </p:spPr>
        <p:txBody>
          <a:bodyPr vert="horz" lIns="98694" tIns="49347" rIns="98694" bIns="4934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ja-JP" alt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幅の広い多様なアイディアをうみだす</a:t>
            </a:r>
            <a:r>
              <a:rPr lang="ja-JP" altLang="en-US" dirty="0">
                <a:latin typeface="HG丸ｺﾞｼｯｸM-PRO"/>
                <a:ea typeface="HG丸ｺﾞｼｯｸM-PRO"/>
                <a:cs typeface="HG丸ｺﾞｼｯｸM-PRO"/>
              </a:rPr>
              <a:t>ことに有効。 </a:t>
            </a:r>
          </a:p>
          <a:p>
            <a:pPr algn="l">
              <a:lnSpc>
                <a:spcPct val="100000"/>
              </a:lnSpc>
            </a:pPr>
            <a:r>
              <a:rPr lang="ja-JP" altLang="en-US" dirty="0">
                <a:latin typeface="HG丸ｺﾞｼｯｸM-PRO"/>
                <a:ea typeface="HG丸ｺﾞｼｯｸM-PRO"/>
                <a:cs typeface="HG丸ｺﾞｼｯｸM-PRO"/>
              </a:rPr>
              <a:t>ウェビングとも言われるイメージマップは、何かについて考えるとき、</a:t>
            </a:r>
            <a:endParaRPr lang="en-US" altLang="ja-JP" dirty="0">
              <a:latin typeface="HG丸ｺﾞｼｯｸM-PRO"/>
              <a:ea typeface="HG丸ｺﾞｼｯｸM-PRO"/>
              <a:cs typeface="HG丸ｺﾞｼｯｸM-PRO"/>
            </a:endParaRPr>
          </a:p>
          <a:p>
            <a:pPr algn="l">
              <a:lnSpc>
                <a:spcPct val="100000"/>
              </a:lnSpc>
            </a:pPr>
            <a:r>
              <a:rPr lang="ja-JP" altLang="en-US" dirty="0">
                <a:latin typeface="HG丸ｺﾞｼｯｸM-PRO"/>
                <a:ea typeface="HG丸ｺﾞｼｯｸM-PRO"/>
                <a:cs typeface="HG丸ｺﾞｼｯｸM-PRO"/>
              </a:rPr>
              <a:t>特定のことにこだわってしまったり、考えを広げるのを抑制してしまっ</a:t>
            </a:r>
            <a:endParaRPr lang="en-US" altLang="ja-JP" dirty="0">
              <a:latin typeface="HG丸ｺﾞｼｯｸM-PRO"/>
              <a:ea typeface="HG丸ｺﾞｼｯｸM-PRO"/>
              <a:cs typeface="HG丸ｺﾞｼｯｸM-PRO"/>
            </a:endParaRPr>
          </a:p>
          <a:p>
            <a:pPr algn="l">
              <a:lnSpc>
                <a:spcPct val="100000"/>
              </a:lnSpc>
            </a:pPr>
            <a:r>
              <a:rPr lang="ja-JP" altLang="en-US" dirty="0">
                <a:latin typeface="HG丸ｺﾞｼｯｸM-PRO"/>
                <a:ea typeface="HG丸ｺﾞｼｯｸM-PRO"/>
                <a:cs typeface="HG丸ｺﾞｼｯｸM-PRO"/>
              </a:rPr>
              <a:t>たりすることを防ぎます。</a:t>
            </a:r>
            <a:endParaRPr lang="ja-JP" altLang="en-US" dirty="0">
              <a:effectLst/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648003A-5FA0-42C2-85E0-AA7E338881B5}"/>
              </a:ext>
            </a:extLst>
          </p:cNvPr>
          <p:cNvSpPr/>
          <p:nvPr/>
        </p:nvSpPr>
        <p:spPr>
          <a:xfrm>
            <a:off x="7900790" y="2121540"/>
            <a:ext cx="2670491" cy="24519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effectLst/>
                <a:latin typeface="ＭＳ Ｐ明朝"/>
                <a:ea typeface="ＭＳ Ｐ明朝"/>
                <a:cs typeface="ＭＳ Ｐ明朝"/>
              </a:rPr>
              <a:t>・アイディアを出す</a:t>
            </a:r>
            <a:endParaRPr lang="en-US" altLang="ja-JP" sz="2400" dirty="0">
              <a:effectLst/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・広げてみる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・関係づける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・関連付ける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・評価する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826133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F9FFB5F-5DB4-40C2-A29D-F8AE6CA5FDFC}"/>
              </a:ext>
            </a:extLst>
          </p:cNvPr>
          <p:cNvSpPr/>
          <p:nvPr/>
        </p:nvSpPr>
        <p:spPr>
          <a:xfrm>
            <a:off x="120532" y="95840"/>
            <a:ext cx="10450749" cy="75707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15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4278EFA-1248-4D0B-B105-0042F3B0B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5840"/>
            <a:ext cx="10691813" cy="757079"/>
          </a:xfrm>
        </p:spPr>
        <p:txBody>
          <a:bodyPr anchor="t">
            <a:normAutofit/>
          </a:bodyPr>
          <a:lstStyle/>
          <a:p>
            <a:r>
              <a:rPr lang="ja-JP" altLang="en-US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くまでチャート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5213" y="938708"/>
            <a:ext cx="8631245" cy="3575072"/>
          </a:xfrm>
          <a:prstGeom prst="rect">
            <a:avLst/>
          </a:prstGeom>
        </p:spPr>
      </p:pic>
      <p:sp>
        <p:nvSpPr>
          <p:cNvPr id="5" name="字幕 2">
            <a:extLst>
              <a:ext uri="{FF2B5EF4-FFF2-40B4-BE49-F238E27FC236}">
                <a16:creationId xmlns:a16="http://schemas.microsoft.com/office/drawing/2014/main" id="{32F3713E-59B3-444A-88F4-D87A696E5C92}"/>
              </a:ext>
            </a:extLst>
          </p:cNvPr>
          <p:cNvSpPr txBox="1">
            <a:spLocks/>
          </p:cNvSpPr>
          <p:nvPr/>
        </p:nvSpPr>
        <p:spPr>
          <a:xfrm>
            <a:off x="211948" y="4599569"/>
            <a:ext cx="10524682" cy="2795907"/>
          </a:xfrm>
          <a:prstGeom prst="rect">
            <a:avLst/>
          </a:prstGeom>
        </p:spPr>
        <p:txBody>
          <a:bodyPr vert="horz" lIns="98694" tIns="49347" rIns="98694" bIns="49347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視点を設定してアイディアや意見を書くことができます。</a:t>
            </a:r>
            <a:endParaRPr lang="en-US" altLang="ja-JP" dirty="0">
              <a:latin typeface="HG丸ｺﾞｼｯｸM-PRO"/>
              <a:ea typeface="HG丸ｺﾞｼｯｸM-PRO"/>
              <a:cs typeface="HG丸ｺﾞｼｯｸM-PRO"/>
            </a:endParaRPr>
          </a:p>
          <a:p>
            <a:pPr algn="l"/>
            <a:r>
              <a:rPr lang="ja-JP" altLang="en-US" dirty="0">
                <a:latin typeface="HG丸ｺﾞｼｯｸM-PRO"/>
                <a:ea typeface="HG丸ｺﾞｼｯｸM-PRO"/>
                <a:cs typeface="HG丸ｺﾞｼｯｸM-PRO"/>
              </a:rPr>
              <a:t>イメージマップでは考えをできるだけたくさん出すことができますが、</a:t>
            </a:r>
            <a:endParaRPr lang="en-US" altLang="ja-JP" dirty="0">
              <a:latin typeface="HG丸ｺﾞｼｯｸM-PRO"/>
              <a:ea typeface="HG丸ｺﾞｼｯｸM-PRO"/>
              <a:cs typeface="HG丸ｺﾞｼｯｸM-PRO"/>
            </a:endParaRPr>
          </a:p>
          <a:p>
            <a:pPr algn="l"/>
            <a:r>
              <a:rPr lang="ja-JP" altLang="en-US" dirty="0">
                <a:latin typeface="HG丸ｺﾞｼｯｸM-PRO"/>
                <a:ea typeface="HG丸ｺﾞｼｯｸM-PRO"/>
                <a:cs typeface="HG丸ｺﾞｼｯｸM-PRO"/>
              </a:rPr>
              <a:t>くま手チャートはその数は手の数（歯の数）によって制限されています。</a:t>
            </a:r>
            <a:endParaRPr lang="en-US" altLang="ja-JP" dirty="0">
              <a:latin typeface="HG丸ｺﾞｼｯｸM-PRO"/>
              <a:ea typeface="HG丸ｺﾞｼｯｸM-PRO"/>
              <a:cs typeface="HG丸ｺﾞｼｯｸM-PRO"/>
            </a:endParaRPr>
          </a:p>
          <a:p>
            <a:pPr algn="l"/>
            <a:r>
              <a:rPr lang="ja-JP" altLang="en-US" dirty="0">
                <a:latin typeface="HG丸ｺﾞｼｯｸM-PRO"/>
                <a:ea typeface="HG丸ｺﾞｼｯｸM-PRO"/>
                <a:cs typeface="HG丸ｺﾞｼｯｸM-PRO"/>
              </a:rPr>
              <a:t>「何でもいいから思いついたことを書く」のではなく、「視点を設定</a:t>
            </a:r>
            <a:endParaRPr lang="en-US" altLang="ja-JP" dirty="0">
              <a:latin typeface="HG丸ｺﾞｼｯｸM-PRO"/>
              <a:ea typeface="HG丸ｺﾞｼｯｸM-PRO"/>
              <a:cs typeface="HG丸ｺﾞｼｯｸM-PRO"/>
            </a:endParaRPr>
          </a:p>
          <a:p>
            <a:pPr algn="l"/>
            <a:r>
              <a:rPr lang="ja-JP" altLang="en-US" dirty="0">
                <a:latin typeface="HG丸ｺﾞｼｯｸM-PRO"/>
                <a:ea typeface="HG丸ｺﾞｼｯｸM-PRO"/>
                <a:cs typeface="HG丸ｺﾞｼｯｸM-PRO"/>
              </a:rPr>
              <a:t>して書く」ことになります。</a:t>
            </a:r>
            <a:endParaRPr lang="en-US" altLang="ja-JP" dirty="0">
              <a:latin typeface="HG丸ｺﾞｼｯｸM-PRO"/>
              <a:ea typeface="HG丸ｺﾞｼｯｸM-PRO"/>
              <a:cs typeface="HG丸ｺﾞｼｯｸM-PRO"/>
            </a:endParaRPr>
          </a:p>
          <a:p>
            <a:pPr algn="l"/>
            <a:r>
              <a:rPr lang="ja-JP" altLang="en-US" dirty="0">
                <a:latin typeface="HG丸ｺﾞｼｯｸM-PRO"/>
                <a:ea typeface="HG丸ｺﾞｼｯｸM-PRO"/>
                <a:cs typeface="HG丸ｺﾞｼｯｸM-PRO"/>
              </a:rPr>
              <a:t>手の数を増やしたり減らしたりして使うこともできます </a:t>
            </a:r>
            <a:endParaRPr lang="ja-JP" altLang="en-US" dirty="0">
              <a:effectLst/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ECDFC17-3273-4392-B7F5-689EA859ACC0}"/>
              </a:ext>
            </a:extLst>
          </p:cNvPr>
          <p:cNvSpPr/>
          <p:nvPr/>
        </p:nvSpPr>
        <p:spPr>
          <a:xfrm>
            <a:off x="7942204" y="1904189"/>
            <a:ext cx="2694755" cy="19543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effectLst/>
                <a:latin typeface="ＭＳ Ｐ明朝"/>
                <a:ea typeface="ＭＳ Ｐ明朝"/>
                <a:cs typeface="ＭＳ Ｐ明朝"/>
              </a:rPr>
              <a:t>・アイディアを出す</a:t>
            </a:r>
            <a:endParaRPr lang="en-US" altLang="ja-JP" sz="2400" dirty="0">
              <a:effectLst/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・広げてみる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・多面的に見る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・分類する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1563598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F9FFB5F-5DB4-40C2-A29D-F8AE6CA5FDFC}"/>
              </a:ext>
            </a:extLst>
          </p:cNvPr>
          <p:cNvSpPr/>
          <p:nvPr/>
        </p:nvSpPr>
        <p:spPr>
          <a:xfrm>
            <a:off x="120532" y="95840"/>
            <a:ext cx="10450749" cy="75707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15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4278EFA-1248-4D0B-B105-0042F3B0B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5840"/>
            <a:ext cx="10691813" cy="757079"/>
          </a:xfrm>
        </p:spPr>
        <p:txBody>
          <a:bodyPr anchor="t">
            <a:normAutofit/>
          </a:bodyPr>
          <a:lstStyle/>
          <a:p>
            <a:r>
              <a:rPr lang="en-US" altLang="ja-JP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Y</a:t>
            </a:r>
            <a:r>
              <a:rPr lang="ja-JP" altLang="en-US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 </a:t>
            </a:r>
            <a:r>
              <a:rPr lang="en-US" altLang="ja-JP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/</a:t>
            </a:r>
            <a:r>
              <a:rPr lang="ja-JP" altLang="en-US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 </a:t>
            </a:r>
            <a:r>
              <a:rPr lang="en-US" altLang="ja-JP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X</a:t>
            </a:r>
            <a:r>
              <a:rPr lang="ja-JP" altLang="en-US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 </a:t>
            </a:r>
            <a:r>
              <a:rPr lang="en-US" altLang="ja-JP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/</a:t>
            </a:r>
            <a:r>
              <a:rPr lang="ja-JP" altLang="en-US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 </a:t>
            </a:r>
            <a:r>
              <a:rPr lang="en-US" altLang="ja-JP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W</a:t>
            </a:r>
            <a:r>
              <a:rPr lang="ja-JP" altLang="en-US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 チャート</a:t>
            </a:r>
          </a:p>
        </p:txBody>
      </p:sp>
      <p:sp>
        <p:nvSpPr>
          <p:cNvPr id="32" name="正方形/長方形 31"/>
          <p:cNvSpPr/>
          <p:nvPr/>
        </p:nvSpPr>
        <p:spPr>
          <a:xfrm>
            <a:off x="500445" y="5423824"/>
            <a:ext cx="969677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視点を設定して見方を多面的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にしながら、設定した視点は、</a:t>
            </a: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ものの</a:t>
            </a:r>
            <a:endParaRPr lang="en-US" altLang="ja-JP" sz="24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見方を限定して焦点化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することにもつながります。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対象について多様な視点から感じたことをリストアップし、書き出し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たアイディアを総合的に使って、新しい考えを生み出します。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grpSp>
        <p:nvGrpSpPr>
          <p:cNvPr id="34" name="図形グループ 33"/>
          <p:cNvGrpSpPr/>
          <p:nvPr/>
        </p:nvGrpSpPr>
        <p:grpSpPr>
          <a:xfrm>
            <a:off x="427972" y="1470205"/>
            <a:ext cx="9949753" cy="3520311"/>
            <a:chOff x="439953" y="1708187"/>
            <a:chExt cx="9949753" cy="3520311"/>
          </a:xfrm>
        </p:grpSpPr>
        <p:grpSp>
          <p:nvGrpSpPr>
            <p:cNvPr id="14" name="図形グループ 13"/>
            <p:cNvGrpSpPr/>
            <p:nvPr/>
          </p:nvGrpSpPr>
          <p:grpSpPr>
            <a:xfrm>
              <a:off x="443312" y="1708187"/>
              <a:ext cx="2261111" cy="2842717"/>
              <a:chOff x="1018410" y="1721841"/>
              <a:chExt cx="2261111" cy="2842717"/>
            </a:xfrm>
          </p:grpSpPr>
          <p:cxnSp>
            <p:nvCxnSpPr>
              <p:cNvPr id="5" name="直線コネクタ 4"/>
              <p:cNvCxnSpPr/>
              <p:nvPr/>
            </p:nvCxnSpPr>
            <p:spPr>
              <a:xfrm>
                <a:off x="1018410" y="1737168"/>
                <a:ext cx="1126243" cy="112624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線コネクタ 6"/>
              <p:cNvCxnSpPr/>
              <p:nvPr/>
            </p:nvCxnSpPr>
            <p:spPr>
              <a:xfrm flipH="1">
                <a:off x="2153278" y="1721841"/>
                <a:ext cx="1126243" cy="112624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コネクタ 7"/>
              <p:cNvCxnSpPr/>
              <p:nvPr/>
            </p:nvCxnSpPr>
            <p:spPr>
              <a:xfrm>
                <a:off x="2137942" y="2844659"/>
                <a:ext cx="6711" cy="17198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図形グループ 14"/>
            <p:cNvGrpSpPr/>
            <p:nvPr/>
          </p:nvGrpSpPr>
          <p:grpSpPr>
            <a:xfrm>
              <a:off x="3511585" y="1820329"/>
              <a:ext cx="2618434" cy="2618433"/>
              <a:chOff x="4352284" y="1926481"/>
              <a:chExt cx="2618434" cy="2618433"/>
            </a:xfrm>
          </p:grpSpPr>
          <p:cxnSp>
            <p:nvCxnSpPr>
              <p:cNvPr id="11" name="直線コネクタ 10"/>
              <p:cNvCxnSpPr/>
              <p:nvPr/>
            </p:nvCxnSpPr>
            <p:spPr>
              <a:xfrm flipH="1">
                <a:off x="4352284" y="1926481"/>
                <a:ext cx="2618434" cy="261843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/>
              <p:cNvCxnSpPr/>
              <p:nvPr/>
            </p:nvCxnSpPr>
            <p:spPr>
              <a:xfrm>
                <a:off x="4352284" y="1926481"/>
                <a:ext cx="2618434" cy="261843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図形グループ 30"/>
            <p:cNvGrpSpPr/>
            <p:nvPr/>
          </p:nvGrpSpPr>
          <p:grpSpPr>
            <a:xfrm>
              <a:off x="6937182" y="1751792"/>
              <a:ext cx="3452524" cy="2755507"/>
              <a:chOff x="7092935" y="1817685"/>
              <a:chExt cx="3452524" cy="2755507"/>
            </a:xfrm>
          </p:grpSpPr>
          <p:grpSp>
            <p:nvGrpSpPr>
              <p:cNvPr id="27" name="図形グループ 26"/>
              <p:cNvGrpSpPr/>
              <p:nvPr/>
            </p:nvGrpSpPr>
            <p:grpSpPr>
              <a:xfrm>
                <a:off x="7092935" y="1817685"/>
                <a:ext cx="1730573" cy="2755507"/>
                <a:chOff x="7308593" y="1817685"/>
                <a:chExt cx="1730573" cy="2755507"/>
              </a:xfrm>
            </p:grpSpPr>
            <p:cxnSp>
              <p:nvCxnSpPr>
                <p:cNvPr id="19" name="直線コネクタ 18"/>
                <p:cNvCxnSpPr/>
                <p:nvPr/>
              </p:nvCxnSpPr>
              <p:spPr>
                <a:xfrm>
                  <a:off x="7308593" y="1817685"/>
                  <a:ext cx="874635" cy="2755507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線コネクタ 25"/>
                <p:cNvCxnSpPr/>
                <p:nvPr/>
              </p:nvCxnSpPr>
              <p:spPr>
                <a:xfrm flipH="1">
                  <a:off x="8164531" y="1817685"/>
                  <a:ext cx="874635" cy="2755507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図形グループ 27"/>
              <p:cNvGrpSpPr/>
              <p:nvPr/>
            </p:nvGrpSpPr>
            <p:grpSpPr>
              <a:xfrm>
                <a:off x="8814886" y="1817685"/>
                <a:ext cx="1730573" cy="2755507"/>
                <a:chOff x="7308593" y="1817685"/>
                <a:chExt cx="1730573" cy="2755507"/>
              </a:xfrm>
            </p:grpSpPr>
            <p:cxnSp>
              <p:nvCxnSpPr>
                <p:cNvPr id="29" name="直線コネクタ 28"/>
                <p:cNvCxnSpPr/>
                <p:nvPr/>
              </p:nvCxnSpPr>
              <p:spPr>
                <a:xfrm>
                  <a:off x="7308593" y="1817685"/>
                  <a:ext cx="874635" cy="2755507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線コネクタ 29"/>
                <p:cNvCxnSpPr/>
                <p:nvPr/>
              </p:nvCxnSpPr>
              <p:spPr>
                <a:xfrm flipH="1">
                  <a:off x="8164531" y="1817685"/>
                  <a:ext cx="874635" cy="2755507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3" name="正方形/長方形 32"/>
            <p:cNvSpPr/>
            <p:nvPr/>
          </p:nvSpPr>
          <p:spPr>
            <a:xfrm>
              <a:off x="439953" y="4766833"/>
              <a:ext cx="98246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dirty="0">
                  <a:latin typeface="ＭＳ Ｐ明朝"/>
                  <a:ea typeface="ＭＳ Ｐ明朝"/>
                  <a:cs typeface="ＭＳ Ｐ明朝"/>
                </a:rPr>
                <a:t>・多面的に見る</a:t>
              </a:r>
              <a:r>
                <a:rPr lang="ja-JP" altLang="en-US" sz="2400" dirty="0">
                  <a:latin typeface="ＭＳ Ｐ明朝"/>
                  <a:ea typeface="ＭＳ Ｐ明朝"/>
                  <a:cs typeface="ＭＳ Ｐ明朝"/>
                </a:rPr>
                <a:t>　　・多角的に見る　　　・アイディアを出す　　・焦点化する。</a:t>
              </a:r>
              <a:r>
                <a:rPr lang="en-US" altLang="en-US" sz="2400" dirty="0">
                  <a:latin typeface="ＭＳ Ｐ明朝"/>
                  <a:ea typeface="ＭＳ Ｐ明朝"/>
                  <a:cs typeface="ＭＳ Ｐ明朝"/>
                </a:rPr>
                <a:t>　　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598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F9FFB5F-5DB4-40C2-A29D-F8AE6CA5FDFC}"/>
              </a:ext>
            </a:extLst>
          </p:cNvPr>
          <p:cNvSpPr/>
          <p:nvPr/>
        </p:nvSpPr>
        <p:spPr>
          <a:xfrm>
            <a:off x="120532" y="95840"/>
            <a:ext cx="10450749" cy="75707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15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4278EFA-1248-4D0B-B105-0042F3B0B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5840"/>
            <a:ext cx="10691813" cy="757079"/>
          </a:xfrm>
        </p:spPr>
        <p:txBody>
          <a:bodyPr anchor="t">
            <a:normAutofit/>
          </a:bodyPr>
          <a:lstStyle/>
          <a:p>
            <a:r>
              <a:rPr lang="ja-JP" altLang="en-US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データチャート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658" y="1172420"/>
            <a:ext cx="9279063" cy="4335517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670544" y="5777090"/>
            <a:ext cx="9355702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複数の情報源から、複数の視点で情報を集めて整理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する時に有効。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発表やレポートでは、複数の情報を組み合わせることで、自分の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意見が複眼的にになります。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F0170C1-6DC1-48FC-AA3D-117B1BBB3421}"/>
              </a:ext>
            </a:extLst>
          </p:cNvPr>
          <p:cNvSpPr/>
          <p:nvPr/>
        </p:nvSpPr>
        <p:spPr>
          <a:xfrm>
            <a:off x="8403338" y="2169985"/>
            <a:ext cx="2059244" cy="19543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effectLst/>
                <a:latin typeface="ＭＳ Ｐ明朝"/>
                <a:ea typeface="ＭＳ Ｐ明朝"/>
                <a:cs typeface="ＭＳ Ｐ明朝"/>
              </a:rPr>
              <a:t>・</a:t>
            </a: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理由づける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effectLst/>
                <a:latin typeface="ＭＳ Ｐ明朝"/>
                <a:ea typeface="ＭＳ Ｐ明朝"/>
                <a:cs typeface="ＭＳ Ｐ明朝"/>
              </a:rPr>
              <a:t>・分類する</a:t>
            </a:r>
            <a:endParaRPr lang="en-US" altLang="ja-JP" sz="2400" dirty="0">
              <a:effectLst/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・分析する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・整理する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2565736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F9FFB5F-5DB4-40C2-A29D-F8AE6CA5FDFC}"/>
              </a:ext>
            </a:extLst>
          </p:cNvPr>
          <p:cNvSpPr/>
          <p:nvPr/>
        </p:nvSpPr>
        <p:spPr>
          <a:xfrm>
            <a:off x="120532" y="95840"/>
            <a:ext cx="10450749" cy="75707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15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4278EFA-1248-4D0B-B105-0042F3B0B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5840"/>
            <a:ext cx="10691813" cy="757079"/>
          </a:xfrm>
        </p:spPr>
        <p:txBody>
          <a:bodyPr anchor="t">
            <a:normAutofit/>
          </a:bodyPr>
          <a:lstStyle/>
          <a:p>
            <a:r>
              <a:rPr lang="en-US" altLang="ja-JP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KWL</a:t>
            </a:r>
            <a:endParaRPr lang="ja-JP" altLang="en-US" sz="4317" b="1" dirty="0"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/>
          <a:srcRect r="32834"/>
          <a:stretch/>
        </p:blipFill>
        <p:spPr>
          <a:xfrm>
            <a:off x="1812081" y="1007966"/>
            <a:ext cx="6700820" cy="394470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19820" y="5107722"/>
            <a:ext cx="10343764" cy="2451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「知っていること」は</a:t>
            </a: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これから学習する内容についての出発点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を確認し、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「知りたいこと」でこの学習では</a:t>
            </a:r>
            <a:r>
              <a:rPr lang="en-US" altLang="en-US" sz="2400" dirty="0">
                <a:latin typeface="HG丸ｺﾞｼｯｸM-PRO"/>
                <a:ea typeface="HG丸ｺﾞｼｯｸM-PRO"/>
                <a:cs typeface="HG丸ｺﾞｼｯｸM-PRO"/>
              </a:rPr>
              <a:t>何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を知りたいのかをはっきりさせて、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見通しや課題意識を持</a:t>
            </a:r>
            <a:r>
              <a:rPr lang="en-US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つ</a:t>
            </a:r>
            <a:r>
              <a:rPr lang="en-US" altLang="en-US" sz="2400" dirty="0">
                <a:latin typeface="HG丸ｺﾞｼｯｸM-PRO"/>
                <a:ea typeface="HG丸ｺﾞｼｯｸM-PRO"/>
                <a:cs typeface="HG丸ｺﾞｼｯｸM-PRO"/>
              </a:rPr>
              <a:t>こ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と</a:t>
            </a:r>
            <a:r>
              <a:rPr lang="en-US" altLang="en-US" sz="2400" dirty="0">
                <a:latin typeface="HG丸ｺﾞｼｯｸM-PRO"/>
                <a:ea typeface="HG丸ｺﾞｼｯｸM-PRO"/>
                <a:cs typeface="HG丸ｺﾞｼｯｸM-PRO"/>
              </a:rPr>
              <a:t>に有効です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。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「学んだこと」は学習後にどのようなことを知識、技能、態度として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身につけたのかを</a:t>
            </a: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ふり</a:t>
            </a:r>
            <a:r>
              <a:rPr lang="en-US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返って</a:t>
            </a: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整理する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ために使います。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7EB04B4-4BF9-4F40-A413-B449D65754D4}"/>
              </a:ext>
            </a:extLst>
          </p:cNvPr>
          <p:cNvSpPr/>
          <p:nvPr/>
        </p:nvSpPr>
        <p:spPr>
          <a:xfrm>
            <a:off x="8445728" y="1327884"/>
            <a:ext cx="2059244" cy="24519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effectLst/>
                <a:latin typeface="ＭＳ Ｐ明朝"/>
                <a:ea typeface="ＭＳ Ｐ明朝"/>
                <a:cs typeface="ＭＳ Ｐ明朝"/>
              </a:rPr>
              <a:t>・焦点化する</a:t>
            </a:r>
            <a:endParaRPr lang="en-US" altLang="ja-JP" sz="2400" dirty="0">
              <a:effectLst/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・計画する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・見通す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・ふり返る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・整理する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1563598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F9FFB5F-5DB4-40C2-A29D-F8AE6CA5FDFC}"/>
              </a:ext>
            </a:extLst>
          </p:cNvPr>
          <p:cNvSpPr/>
          <p:nvPr/>
        </p:nvSpPr>
        <p:spPr>
          <a:xfrm>
            <a:off x="120532" y="95840"/>
            <a:ext cx="10450749" cy="75707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15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4278EFA-1248-4D0B-B105-0042F3B0B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5840"/>
            <a:ext cx="10691813" cy="757079"/>
          </a:xfrm>
        </p:spPr>
        <p:txBody>
          <a:bodyPr anchor="t">
            <a:normAutofit/>
          </a:bodyPr>
          <a:lstStyle/>
          <a:p>
            <a:r>
              <a:rPr lang="ja-JP" altLang="ja-JP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P</a:t>
            </a:r>
            <a:r>
              <a:rPr lang="en-US" altLang="ja-JP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MI</a:t>
            </a:r>
            <a:endParaRPr lang="ja-JP" altLang="en-US" sz="4317" b="1" dirty="0">
              <a:latin typeface="HG丸ｺﾞｼｯｸM-PRO" panose="020F0600000000000000" pitchFamily="34" charset="-128"/>
              <a:ea typeface="HG丸ｺﾞｼｯｸM-PRO" panose="020F0600000000000000" pitchFamily="34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/>
          <a:srcRect r="30694"/>
          <a:stretch/>
        </p:blipFill>
        <p:spPr>
          <a:xfrm>
            <a:off x="1039631" y="980087"/>
            <a:ext cx="7539072" cy="4602206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92386" y="5709462"/>
            <a:ext cx="10343764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プラスやマイナスだけでなく、どちらとも言えないけれどおもしろいと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思ったことについて書き込みます。</a:t>
            </a: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相手の意見を否定するのではなく、</a:t>
            </a:r>
            <a:endParaRPr lang="en-US" altLang="ja-JP" sz="24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よりよい考えを導く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ことができます。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3875335-2A76-4C4F-A295-C41E4385CB06}"/>
              </a:ext>
            </a:extLst>
          </p:cNvPr>
          <p:cNvSpPr/>
          <p:nvPr/>
        </p:nvSpPr>
        <p:spPr>
          <a:xfrm>
            <a:off x="8534134" y="2138118"/>
            <a:ext cx="2157679" cy="19543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effectLst/>
                <a:latin typeface="ＭＳ Ｐ明朝"/>
                <a:ea typeface="ＭＳ Ｐ明朝"/>
                <a:cs typeface="ＭＳ Ｐ明朝"/>
              </a:rPr>
              <a:t>・多面的にみる</a:t>
            </a:r>
            <a:endParaRPr lang="en-US" altLang="ja-JP" sz="2400" dirty="0">
              <a:effectLst/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・評価する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・判断する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・意思決定する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91315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F9FFB5F-5DB4-40C2-A29D-F8AE6CA5FDFC}"/>
              </a:ext>
            </a:extLst>
          </p:cNvPr>
          <p:cNvSpPr/>
          <p:nvPr/>
        </p:nvSpPr>
        <p:spPr>
          <a:xfrm>
            <a:off x="120532" y="95840"/>
            <a:ext cx="10450749" cy="75707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15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4278EFA-1248-4D0B-B105-0042F3B0B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95840"/>
            <a:ext cx="10691813" cy="757079"/>
          </a:xfrm>
        </p:spPr>
        <p:txBody>
          <a:bodyPr anchor="t">
            <a:normAutofit/>
          </a:bodyPr>
          <a:lstStyle/>
          <a:p>
            <a:r>
              <a:rPr lang="ja-JP" altLang="en-US" sz="4317" b="1" dirty="0">
                <a:latin typeface="HG丸ｺﾞｼｯｸM-PRO" panose="020F0600000000000000" pitchFamily="34" charset="-128"/>
                <a:ea typeface="HG丸ｺﾞｼｯｸM-PRO" panose="020F0600000000000000" pitchFamily="34" charset="-128"/>
              </a:rPr>
              <a:t>ステップチャート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6807" y="1001442"/>
            <a:ext cx="6238151" cy="433551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20532" y="5555783"/>
            <a:ext cx="10272081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自分の</a:t>
            </a: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主張や話す順番を考えたり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、複数の事が</a:t>
            </a: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起こる順番を整理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したり、 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ものごとの</a:t>
            </a:r>
            <a:r>
              <a:rPr lang="ja-JP" alt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G丸ｺﾞｼｯｸM-PRO"/>
                <a:ea typeface="HG丸ｺﾞｼｯｸM-PRO"/>
                <a:cs typeface="HG丸ｺﾞｼｯｸM-PRO"/>
              </a:rPr>
              <a:t>手順を計画したりする</a:t>
            </a: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ために用います。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囲みの数や矢印の向き、分岐のあるなしなど、さまざまな応用の仕方が</a:t>
            </a:r>
            <a:endParaRPr lang="en-US" altLang="ja-JP" sz="24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HG丸ｺﾞｼｯｸM-PRO"/>
                <a:ea typeface="HG丸ｺﾞｼｯｸM-PRO"/>
                <a:cs typeface="HG丸ｺﾞｼｯｸM-PRO"/>
              </a:rPr>
              <a:t>考えられます。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EB740C4-2D3C-42D7-8A59-130A4208D022}"/>
              </a:ext>
            </a:extLst>
          </p:cNvPr>
          <p:cNvSpPr/>
          <p:nvPr/>
        </p:nvSpPr>
        <p:spPr>
          <a:xfrm>
            <a:off x="8234934" y="2227160"/>
            <a:ext cx="2157679" cy="19543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ja-JP" altLang="en-US" sz="2400" dirty="0">
                <a:effectLst/>
                <a:latin typeface="ＭＳ Ｐ明朝"/>
                <a:ea typeface="ＭＳ Ｐ明朝"/>
                <a:cs typeface="ＭＳ Ｐ明朝"/>
              </a:rPr>
              <a:t>・順序立てる</a:t>
            </a:r>
            <a:endParaRPr lang="en-US" altLang="ja-JP" sz="2400" dirty="0">
              <a:effectLst/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・計画する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・構造化する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  <a:p>
            <a:pPr>
              <a:spcBef>
                <a:spcPts val="1000"/>
              </a:spcBef>
            </a:pPr>
            <a:r>
              <a:rPr lang="ja-JP" altLang="en-US" sz="2400" dirty="0">
                <a:latin typeface="ＭＳ Ｐ明朝"/>
                <a:ea typeface="ＭＳ Ｐ明朝"/>
                <a:cs typeface="ＭＳ Ｐ明朝"/>
              </a:rPr>
              <a:t>・要約する</a:t>
            </a:r>
            <a:endParaRPr lang="en-US" altLang="ja-JP" sz="2400" dirty="0">
              <a:latin typeface="ＭＳ Ｐ明朝"/>
              <a:ea typeface="ＭＳ Ｐ明朝"/>
              <a:cs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1696036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1269</Words>
  <Application>Microsoft Office PowerPoint</Application>
  <PresentationFormat>ユーザー設定</PresentationFormat>
  <Paragraphs>134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2" baseType="lpstr">
      <vt:lpstr>HG丸ｺﾞｼｯｸM-PRO</vt:lpstr>
      <vt:lpstr>ＭＳ Ｐ明朝</vt:lpstr>
      <vt:lpstr>Arial</vt:lpstr>
      <vt:lpstr>Calibri</vt:lpstr>
      <vt:lpstr>Calibri Light</vt:lpstr>
      <vt:lpstr>Office テーマ</vt:lpstr>
      <vt:lpstr>考える力（思考力）を育成しよう！！</vt:lpstr>
      <vt:lpstr>ベン図</vt:lpstr>
      <vt:lpstr>イメージマップ</vt:lpstr>
      <vt:lpstr>くまでチャート</vt:lpstr>
      <vt:lpstr>Y / X / W チャート</vt:lpstr>
      <vt:lpstr>データチャート</vt:lpstr>
      <vt:lpstr>KWL</vt:lpstr>
      <vt:lpstr>PMI</vt:lpstr>
      <vt:lpstr>ステップチャート</vt:lpstr>
      <vt:lpstr>クラゲチャート</vt:lpstr>
      <vt:lpstr>キャンディチャート</vt:lpstr>
      <vt:lpstr>フィッシュボーン（特性要因図）</vt:lpstr>
      <vt:lpstr>座標軸</vt:lpstr>
      <vt:lpstr>バタフライチャート</vt:lpstr>
      <vt:lpstr>ダイヤモンドランキング</vt:lpstr>
      <vt:lpstr>WHYツリー（原因探求ツリー）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考える力（思考力）を育成しよう</dc:title>
  <dc:creator>大西 孝</dc:creator>
  <cp:lastModifiedBy>晃弘 山口</cp:lastModifiedBy>
  <cp:revision>47</cp:revision>
  <cp:lastPrinted>2019-01-11T08:09:03Z</cp:lastPrinted>
  <dcterms:created xsi:type="dcterms:W3CDTF">2018-11-18T08:49:23Z</dcterms:created>
  <dcterms:modified xsi:type="dcterms:W3CDTF">2020-05-01T21:30:12Z</dcterms:modified>
</cp:coreProperties>
</file>